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handoutMasterIdLst>
    <p:handoutMasterId r:id="rId40"/>
  </p:handoutMasterIdLst>
  <p:sldIdLst>
    <p:sldId id="409" r:id="rId5"/>
    <p:sldId id="410" r:id="rId6"/>
    <p:sldId id="411" r:id="rId7"/>
    <p:sldId id="412" r:id="rId8"/>
    <p:sldId id="413" r:id="rId9"/>
    <p:sldId id="414" r:id="rId10"/>
    <p:sldId id="415" r:id="rId11"/>
    <p:sldId id="416" r:id="rId12"/>
    <p:sldId id="417" r:id="rId13"/>
    <p:sldId id="445"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42"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e Burdette" initials="GB"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D3F98"/>
    <a:srgbClr val="660000"/>
    <a:srgbClr val="39003B"/>
    <a:srgbClr val="FFFFFF"/>
    <a:srgbClr val="B2B2B2"/>
    <a:srgbClr val="4D4D4D"/>
    <a:srgbClr val="DDDDD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p:normalViewPr>
  <p:slideViewPr>
    <p:cSldViewPr>
      <p:cViewPr varScale="1">
        <p:scale>
          <a:sx n="66" d="100"/>
          <a:sy n="66" d="100"/>
        </p:scale>
        <p:origin x="1224" y="2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2736"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ke, Nick" userId="153295d6-900a-4448-a19a-9cfee1f9525d" providerId="ADAL" clId="{62C5FCA5-E979-49B1-B9B2-F4196E68B49C}"/>
    <pc:docChg chg="modSld">
      <pc:chgData name="Blake, Nick" userId="153295d6-900a-4448-a19a-9cfee1f9525d" providerId="ADAL" clId="{62C5FCA5-E979-49B1-B9B2-F4196E68B49C}" dt="2020-01-09T11:48:53.818" v="6" actId="1076"/>
      <pc:docMkLst>
        <pc:docMk/>
      </pc:docMkLst>
      <pc:sldChg chg="modSp">
        <pc:chgData name="Blake, Nick" userId="153295d6-900a-4448-a19a-9cfee1f9525d" providerId="ADAL" clId="{62C5FCA5-E979-49B1-B9B2-F4196E68B49C}" dt="2020-01-09T11:43:27.866" v="2" actId="1036"/>
        <pc:sldMkLst>
          <pc:docMk/>
          <pc:sldMk cId="2735838853" sldId="413"/>
        </pc:sldMkLst>
        <pc:spChg chg="mod">
          <ac:chgData name="Blake, Nick" userId="153295d6-900a-4448-a19a-9cfee1f9525d" providerId="ADAL" clId="{62C5FCA5-E979-49B1-B9B2-F4196E68B49C}" dt="2020-01-09T11:43:27.866" v="2" actId="1036"/>
          <ac:spMkLst>
            <pc:docMk/>
            <pc:sldMk cId="2735838853" sldId="413"/>
            <ac:spMk id="7"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8"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9"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19"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20"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21"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25"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48" creationId="{00000000-0000-0000-0000-000000000000}"/>
          </ac:spMkLst>
        </pc:spChg>
        <pc:spChg chg="mod">
          <ac:chgData name="Blake, Nick" userId="153295d6-900a-4448-a19a-9cfee1f9525d" providerId="ADAL" clId="{62C5FCA5-E979-49B1-B9B2-F4196E68B49C}" dt="2020-01-09T11:43:27.866" v="2" actId="1036"/>
          <ac:spMkLst>
            <pc:docMk/>
            <pc:sldMk cId="2735838853" sldId="413"/>
            <ac:spMk id="52" creationId="{00000000-0000-0000-0000-000000000000}"/>
          </ac:spMkLst>
        </pc:spChg>
        <pc:grpChg chg="mod">
          <ac:chgData name="Blake, Nick" userId="153295d6-900a-4448-a19a-9cfee1f9525d" providerId="ADAL" clId="{62C5FCA5-E979-49B1-B9B2-F4196E68B49C}" dt="2020-01-09T11:43:27.866" v="2" actId="1036"/>
          <ac:grpSpMkLst>
            <pc:docMk/>
            <pc:sldMk cId="2735838853" sldId="413"/>
            <ac:grpSpMk id="2073" creationId="{00000000-0000-0000-0000-000000000000}"/>
          </ac:grpSpMkLst>
        </pc:grpChg>
        <pc:picChg chg="mod">
          <ac:chgData name="Blake, Nick" userId="153295d6-900a-4448-a19a-9cfee1f9525d" providerId="ADAL" clId="{62C5FCA5-E979-49B1-B9B2-F4196E68B49C}" dt="2020-01-09T11:43:27.866" v="2" actId="1036"/>
          <ac:picMkLst>
            <pc:docMk/>
            <pc:sldMk cId="2735838853" sldId="413"/>
            <ac:picMk id="3" creationId="{00000000-0000-0000-0000-000000000000}"/>
          </ac:picMkLst>
        </pc:picChg>
        <pc:cxnChg chg="mod">
          <ac:chgData name="Blake, Nick" userId="153295d6-900a-4448-a19a-9cfee1f9525d" providerId="ADAL" clId="{62C5FCA5-E979-49B1-B9B2-F4196E68B49C}" dt="2020-01-09T11:43:27.866" v="2" actId="1036"/>
          <ac:cxnSpMkLst>
            <pc:docMk/>
            <pc:sldMk cId="2735838853" sldId="413"/>
            <ac:cxnSpMk id="10"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11"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15"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16"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22"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24"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54"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56" creationId="{00000000-0000-0000-0000-000000000000}"/>
          </ac:cxnSpMkLst>
        </pc:cxnChg>
        <pc:cxnChg chg="mod">
          <ac:chgData name="Blake, Nick" userId="153295d6-900a-4448-a19a-9cfee1f9525d" providerId="ADAL" clId="{62C5FCA5-E979-49B1-B9B2-F4196E68B49C}" dt="2020-01-09T11:43:27.866" v="2" actId="1036"/>
          <ac:cxnSpMkLst>
            <pc:docMk/>
            <pc:sldMk cId="2735838853" sldId="413"/>
            <ac:cxnSpMk id="57" creationId="{00000000-0000-0000-0000-000000000000}"/>
          </ac:cxnSpMkLst>
        </pc:cxnChg>
      </pc:sldChg>
      <pc:sldChg chg="modSp">
        <pc:chgData name="Blake, Nick" userId="153295d6-900a-4448-a19a-9cfee1f9525d" providerId="ADAL" clId="{62C5FCA5-E979-49B1-B9B2-F4196E68B49C}" dt="2020-01-09T11:46:03.142" v="3" actId="1076"/>
        <pc:sldMkLst>
          <pc:docMk/>
          <pc:sldMk cId="2548195485" sldId="424"/>
        </pc:sldMkLst>
        <pc:spChg chg="mod">
          <ac:chgData name="Blake, Nick" userId="153295d6-900a-4448-a19a-9cfee1f9525d" providerId="ADAL" clId="{62C5FCA5-E979-49B1-B9B2-F4196E68B49C}" dt="2020-01-09T11:46:03.142" v="3" actId="1076"/>
          <ac:spMkLst>
            <pc:docMk/>
            <pc:sldMk cId="2548195485" sldId="424"/>
            <ac:spMk id="13" creationId="{00000000-0000-0000-0000-000000000000}"/>
          </ac:spMkLst>
        </pc:spChg>
      </pc:sldChg>
      <pc:sldChg chg="modSp">
        <pc:chgData name="Blake, Nick" userId="153295d6-900a-4448-a19a-9cfee1f9525d" providerId="ADAL" clId="{62C5FCA5-E979-49B1-B9B2-F4196E68B49C}" dt="2020-01-09T11:48:53.818" v="6" actId="1076"/>
        <pc:sldMkLst>
          <pc:docMk/>
          <pc:sldMk cId="1730777755" sldId="426"/>
        </pc:sldMkLst>
        <pc:spChg chg="mod">
          <ac:chgData name="Blake, Nick" userId="153295d6-900a-4448-a19a-9cfee1f9525d" providerId="ADAL" clId="{62C5FCA5-E979-49B1-B9B2-F4196E68B49C}" dt="2020-01-09T11:48:53.818" v="6" actId="1076"/>
          <ac:spMkLst>
            <pc:docMk/>
            <pc:sldMk cId="1730777755" sldId="426"/>
            <ac:spMk id="2" creationId="{00000000-0000-0000-0000-000000000000}"/>
          </ac:spMkLst>
        </pc:spChg>
        <pc:spChg chg="mod">
          <ac:chgData name="Blake, Nick" userId="153295d6-900a-4448-a19a-9cfee1f9525d" providerId="ADAL" clId="{62C5FCA5-E979-49B1-B9B2-F4196E68B49C}" dt="2020-01-09T11:47:33.556" v="5" actId="1076"/>
          <ac:spMkLst>
            <pc:docMk/>
            <pc:sldMk cId="1730777755" sldId="426"/>
            <ac:spMk id="4" creationId="{00000000-0000-0000-0000-000000000000}"/>
          </ac:spMkLst>
        </pc:spChg>
        <pc:grpChg chg="mod">
          <ac:chgData name="Blake, Nick" userId="153295d6-900a-4448-a19a-9cfee1f9525d" providerId="ADAL" clId="{62C5FCA5-E979-49B1-B9B2-F4196E68B49C}" dt="2020-01-09T11:47:27.833" v="4" actId="14100"/>
          <ac:grpSpMkLst>
            <pc:docMk/>
            <pc:sldMk cId="1730777755" sldId="426"/>
            <ac:grpSpMk id="7" creationId="{00000000-0000-0000-0000-000000000000}"/>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4F5E5-0FCF-4A6B-B7F6-90FDD09CC5F5}"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C363EF2F-14BC-4165-98D3-F19E5BF1A188}">
      <dgm:prSet phldrT="[Text]" custT="1"/>
      <dgm:spPr>
        <a:solidFill>
          <a:srgbClr val="9D3F98"/>
        </a:solidFill>
      </dgm:spPr>
      <dgm:t>
        <a:bodyPr/>
        <a:lstStyle/>
        <a:p>
          <a:r>
            <a:rPr lang="en-US" sz="1400" b="1" dirty="0"/>
            <a:t>Pre-Cooling</a:t>
          </a:r>
        </a:p>
      </dgm:t>
    </dgm:pt>
    <dgm:pt modelId="{B0979331-203C-4025-AFB0-C7E171118CDE}" type="parTrans" cxnId="{4CDE47CE-2EE8-4DDF-8980-A2FD7B6EE76B}">
      <dgm:prSet/>
      <dgm:spPr/>
      <dgm:t>
        <a:bodyPr/>
        <a:lstStyle/>
        <a:p>
          <a:endParaRPr lang="en-US"/>
        </a:p>
      </dgm:t>
    </dgm:pt>
    <dgm:pt modelId="{236A46A8-D321-40BB-B2ED-66B808C966B5}" type="sibTrans" cxnId="{4CDE47CE-2EE8-4DDF-8980-A2FD7B6EE76B}">
      <dgm:prSet/>
      <dgm:spPr/>
      <dgm:t>
        <a:bodyPr/>
        <a:lstStyle/>
        <a:p>
          <a:endParaRPr lang="en-US"/>
        </a:p>
      </dgm:t>
    </dgm:pt>
    <dgm:pt modelId="{7AF0450A-6822-4D03-9723-0F8D1016918C}">
      <dgm:prSet phldrT="[Text]" custT="1"/>
      <dgm:spPr>
        <a:solidFill>
          <a:schemeClr val="bg1">
            <a:lumMod val="75000"/>
            <a:alpha val="90000"/>
          </a:schemeClr>
        </a:solidFill>
        <a:ln>
          <a:noFill/>
        </a:ln>
      </dgm:spPr>
      <dgm:t>
        <a:bodyPr/>
        <a:lstStyle/>
        <a:p>
          <a:pPr marL="63500" indent="0" algn="l"/>
          <a:r>
            <a:rPr lang="en-US" sz="1200" dirty="0">
              <a:solidFill>
                <a:schemeClr val="tx1">
                  <a:lumMod val="65000"/>
                  <a:lumOff val="35000"/>
                </a:schemeClr>
              </a:solidFill>
            </a:rPr>
            <a:t>System supplies cryogen to tip</a:t>
          </a:r>
        </a:p>
      </dgm:t>
    </dgm:pt>
    <dgm:pt modelId="{2E801B67-F38A-4A31-9A05-B6AC3F95B765}" type="parTrans" cxnId="{0C9E460B-D54E-414F-B4F5-813A894C5454}">
      <dgm:prSet/>
      <dgm:spPr/>
      <dgm:t>
        <a:bodyPr/>
        <a:lstStyle/>
        <a:p>
          <a:endParaRPr lang="en-US"/>
        </a:p>
      </dgm:t>
    </dgm:pt>
    <dgm:pt modelId="{2E186909-B13D-486B-B1CF-4F3CEA392548}" type="sibTrans" cxnId="{0C9E460B-D54E-414F-B4F5-813A894C5454}">
      <dgm:prSet/>
      <dgm:spPr/>
      <dgm:t>
        <a:bodyPr/>
        <a:lstStyle/>
        <a:p>
          <a:endParaRPr lang="en-US"/>
        </a:p>
      </dgm:t>
    </dgm:pt>
    <dgm:pt modelId="{1197727B-BC43-41A6-8486-CF9C626FB782}">
      <dgm:prSet phldrT="[Text]" custT="1"/>
      <dgm:spPr>
        <a:solidFill>
          <a:srgbClr val="9D3F98"/>
        </a:solidFill>
      </dgm:spPr>
      <dgm:t>
        <a:bodyPr/>
        <a:lstStyle/>
        <a:p>
          <a:r>
            <a:rPr lang="en-US" sz="1400" b="1" dirty="0"/>
            <a:t>RF Delivery</a:t>
          </a:r>
        </a:p>
      </dgm:t>
    </dgm:pt>
    <dgm:pt modelId="{BAF8FFA5-4119-4BB0-A484-FE90009C1130}" type="parTrans" cxnId="{B405F579-8FC1-4FD1-860F-F00A321FBCC7}">
      <dgm:prSet/>
      <dgm:spPr/>
      <dgm:t>
        <a:bodyPr/>
        <a:lstStyle/>
        <a:p>
          <a:endParaRPr lang="en-US"/>
        </a:p>
      </dgm:t>
    </dgm:pt>
    <dgm:pt modelId="{2E9B4140-32F7-4044-A60B-248FE9375762}" type="sibTrans" cxnId="{B405F579-8FC1-4FD1-860F-F00A321FBCC7}">
      <dgm:prSet/>
      <dgm:spPr/>
      <dgm:t>
        <a:bodyPr/>
        <a:lstStyle/>
        <a:p>
          <a:endParaRPr lang="en-US"/>
        </a:p>
      </dgm:t>
    </dgm:pt>
    <dgm:pt modelId="{E7557689-6AD2-42D1-B932-C77B39A7C489}">
      <dgm:prSet phldrT="[Text]" custT="1"/>
      <dgm:spPr>
        <a:solidFill>
          <a:schemeClr val="bg1">
            <a:lumMod val="75000"/>
            <a:alpha val="90000"/>
          </a:schemeClr>
        </a:solidFill>
        <a:ln>
          <a:noFill/>
        </a:ln>
      </dgm:spPr>
      <dgm:t>
        <a:bodyPr/>
        <a:lstStyle/>
        <a:p>
          <a:pPr marL="63500" indent="0" algn="l"/>
          <a:r>
            <a:rPr lang="en-US" sz="1200" dirty="0">
              <a:solidFill>
                <a:schemeClr val="tx1">
                  <a:lumMod val="65000"/>
                  <a:lumOff val="35000"/>
                </a:schemeClr>
              </a:solidFill>
            </a:rPr>
            <a:t>System tunes and delivers treatment REP</a:t>
          </a:r>
        </a:p>
      </dgm:t>
    </dgm:pt>
    <dgm:pt modelId="{EC2828E3-110A-4825-931F-E98961047239}" type="parTrans" cxnId="{FF07F160-B057-40CC-BB33-382FDB338665}">
      <dgm:prSet/>
      <dgm:spPr/>
      <dgm:t>
        <a:bodyPr/>
        <a:lstStyle/>
        <a:p>
          <a:endParaRPr lang="en-US"/>
        </a:p>
      </dgm:t>
    </dgm:pt>
    <dgm:pt modelId="{485DBF96-8587-4E05-8444-6925A6C7F40D}" type="sibTrans" cxnId="{FF07F160-B057-40CC-BB33-382FDB338665}">
      <dgm:prSet/>
      <dgm:spPr/>
      <dgm:t>
        <a:bodyPr/>
        <a:lstStyle/>
        <a:p>
          <a:endParaRPr lang="en-US"/>
        </a:p>
      </dgm:t>
    </dgm:pt>
    <dgm:pt modelId="{27B5D2B6-DB50-40CB-BE62-57555D1DF8C0}">
      <dgm:prSet phldrT="[Text]" custT="1"/>
      <dgm:spPr>
        <a:solidFill>
          <a:srgbClr val="9D3F98"/>
        </a:solidFill>
      </dgm:spPr>
      <dgm:t>
        <a:bodyPr/>
        <a:lstStyle/>
        <a:p>
          <a:r>
            <a:rPr lang="en-US" sz="1400" b="1" dirty="0"/>
            <a:t>Post-Cooling</a:t>
          </a:r>
        </a:p>
      </dgm:t>
    </dgm:pt>
    <dgm:pt modelId="{6D2EF1E4-27FC-4931-9D22-3F8266D83616}" type="parTrans" cxnId="{7ACAC219-A2B0-4ED9-8F06-C3B8CCEC7D50}">
      <dgm:prSet/>
      <dgm:spPr/>
      <dgm:t>
        <a:bodyPr/>
        <a:lstStyle/>
        <a:p>
          <a:endParaRPr lang="en-US"/>
        </a:p>
      </dgm:t>
    </dgm:pt>
    <dgm:pt modelId="{3936E264-032C-4E1E-BFEF-8B11B61147CB}" type="sibTrans" cxnId="{7ACAC219-A2B0-4ED9-8F06-C3B8CCEC7D50}">
      <dgm:prSet/>
      <dgm:spPr/>
      <dgm:t>
        <a:bodyPr/>
        <a:lstStyle/>
        <a:p>
          <a:endParaRPr lang="en-US"/>
        </a:p>
      </dgm:t>
    </dgm:pt>
    <dgm:pt modelId="{849F751A-AA32-431D-9E65-E113C525645F}">
      <dgm:prSet phldrT="[Text]" custT="1"/>
      <dgm:spPr>
        <a:solidFill>
          <a:schemeClr val="bg1">
            <a:lumMod val="75000"/>
            <a:alpha val="90000"/>
          </a:schemeClr>
        </a:solidFill>
        <a:ln>
          <a:noFill/>
        </a:ln>
      </dgm:spPr>
      <dgm:t>
        <a:bodyPr/>
        <a:lstStyle/>
        <a:p>
          <a:pPr marL="63500" indent="0" algn="l"/>
          <a:r>
            <a:rPr lang="en-US" sz="1200" dirty="0">
              <a:solidFill>
                <a:schemeClr val="tx1">
                  <a:lumMod val="65000"/>
                  <a:lumOff val="35000"/>
                </a:schemeClr>
              </a:solidFill>
            </a:rPr>
            <a:t>System supplies cryogen to tip</a:t>
          </a:r>
        </a:p>
      </dgm:t>
    </dgm:pt>
    <dgm:pt modelId="{DE34B947-2B38-4F0A-9786-53D4494FF8E4}" type="parTrans" cxnId="{8A22D243-BB60-4B31-926D-D6E56B898076}">
      <dgm:prSet/>
      <dgm:spPr/>
      <dgm:t>
        <a:bodyPr/>
        <a:lstStyle/>
        <a:p>
          <a:endParaRPr lang="en-US"/>
        </a:p>
      </dgm:t>
    </dgm:pt>
    <dgm:pt modelId="{E5D8731C-5B92-4FA3-97A4-D77662604322}" type="sibTrans" cxnId="{8A22D243-BB60-4B31-926D-D6E56B898076}">
      <dgm:prSet/>
      <dgm:spPr/>
      <dgm:t>
        <a:bodyPr/>
        <a:lstStyle/>
        <a:p>
          <a:endParaRPr lang="en-US"/>
        </a:p>
      </dgm:t>
    </dgm:pt>
    <dgm:pt modelId="{002D43E9-8990-4524-9696-CAE25D62D72D}" type="pres">
      <dgm:prSet presAssocID="{8314F5E5-0FCF-4A6B-B7F6-90FDD09CC5F5}" presName="theList" presStyleCnt="0">
        <dgm:presLayoutVars>
          <dgm:dir/>
          <dgm:animLvl val="lvl"/>
          <dgm:resizeHandles val="exact"/>
        </dgm:presLayoutVars>
      </dgm:prSet>
      <dgm:spPr/>
    </dgm:pt>
    <dgm:pt modelId="{D70DA4DA-ECB4-4001-A72A-CDE345AAC68C}" type="pres">
      <dgm:prSet presAssocID="{C363EF2F-14BC-4165-98D3-F19E5BF1A188}" presName="compNode" presStyleCnt="0"/>
      <dgm:spPr/>
    </dgm:pt>
    <dgm:pt modelId="{9D91D558-9630-44FF-95BA-086FFA437445}" type="pres">
      <dgm:prSet presAssocID="{C363EF2F-14BC-4165-98D3-F19E5BF1A188}" presName="noGeometry" presStyleCnt="0"/>
      <dgm:spPr/>
    </dgm:pt>
    <dgm:pt modelId="{7BB3D596-C974-44FF-964A-3FB421721E75}" type="pres">
      <dgm:prSet presAssocID="{C363EF2F-14BC-4165-98D3-F19E5BF1A188}" presName="childTextVisible" presStyleLbl="bgAccFollowNode1" presStyleIdx="0" presStyleCnt="3" custScaleY="70389">
        <dgm:presLayoutVars>
          <dgm:bulletEnabled val="1"/>
        </dgm:presLayoutVars>
      </dgm:prSet>
      <dgm:spPr/>
    </dgm:pt>
    <dgm:pt modelId="{86725991-E6A7-4CCB-9D52-AEDEF08EF5D5}" type="pres">
      <dgm:prSet presAssocID="{C363EF2F-14BC-4165-98D3-F19E5BF1A188}" presName="childTextHidden" presStyleLbl="bgAccFollowNode1" presStyleIdx="0" presStyleCnt="3"/>
      <dgm:spPr/>
    </dgm:pt>
    <dgm:pt modelId="{B0E7C14B-A1E3-4C06-81D2-15C24DF9A5F5}" type="pres">
      <dgm:prSet presAssocID="{C363EF2F-14BC-4165-98D3-F19E5BF1A188}" presName="parentText" presStyleLbl="node1" presStyleIdx="0" presStyleCnt="3">
        <dgm:presLayoutVars>
          <dgm:chMax val="1"/>
          <dgm:bulletEnabled val="1"/>
        </dgm:presLayoutVars>
      </dgm:prSet>
      <dgm:spPr/>
    </dgm:pt>
    <dgm:pt modelId="{E13C978B-ECE9-4804-BA50-31A956DCB2D9}" type="pres">
      <dgm:prSet presAssocID="{C363EF2F-14BC-4165-98D3-F19E5BF1A188}" presName="aSpace" presStyleCnt="0"/>
      <dgm:spPr/>
    </dgm:pt>
    <dgm:pt modelId="{EEF0BA41-3087-4C64-9FD3-B69E7583844B}" type="pres">
      <dgm:prSet presAssocID="{1197727B-BC43-41A6-8486-CF9C626FB782}" presName="compNode" presStyleCnt="0"/>
      <dgm:spPr/>
    </dgm:pt>
    <dgm:pt modelId="{E6397018-70A0-4EAA-9B6A-572D8D4032FD}" type="pres">
      <dgm:prSet presAssocID="{1197727B-BC43-41A6-8486-CF9C626FB782}" presName="noGeometry" presStyleCnt="0"/>
      <dgm:spPr/>
    </dgm:pt>
    <dgm:pt modelId="{33378081-62D1-4B73-80D6-484AC4AC378F}" type="pres">
      <dgm:prSet presAssocID="{1197727B-BC43-41A6-8486-CF9C626FB782}" presName="childTextVisible" presStyleLbl="bgAccFollowNode1" presStyleIdx="1" presStyleCnt="3" custScaleY="70389">
        <dgm:presLayoutVars>
          <dgm:bulletEnabled val="1"/>
        </dgm:presLayoutVars>
      </dgm:prSet>
      <dgm:spPr/>
    </dgm:pt>
    <dgm:pt modelId="{BDACE8AE-5A40-4A45-AC75-7704BF0331A1}" type="pres">
      <dgm:prSet presAssocID="{1197727B-BC43-41A6-8486-CF9C626FB782}" presName="childTextHidden" presStyleLbl="bgAccFollowNode1" presStyleIdx="1" presStyleCnt="3"/>
      <dgm:spPr/>
    </dgm:pt>
    <dgm:pt modelId="{843D9AFD-9D65-4575-9BC9-8179587D1621}" type="pres">
      <dgm:prSet presAssocID="{1197727B-BC43-41A6-8486-CF9C626FB782}" presName="parentText" presStyleLbl="node1" presStyleIdx="1" presStyleCnt="3">
        <dgm:presLayoutVars>
          <dgm:chMax val="1"/>
          <dgm:bulletEnabled val="1"/>
        </dgm:presLayoutVars>
      </dgm:prSet>
      <dgm:spPr/>
    </dgm:pt>
    <dgm:pt modelId="{66FBACB1-DFF8-4980-A054-2DF061794DCF}" type="pres">
      <dgm:prSet presAssocID="{1197727B-BC43-41A6-8486-CF9C626FB782}" presName="aSpace" presStyleCnt="0"/>
      <dgm:spPr/>
    </dgm:pt>
    <dgm:pt modelId="{BAEDF1BF-06C0-428C-84E2-8F4CCD202148}" type="pres">
      <dgm:prSet presAssocID="{27B5D2B6-DB50-40CB-BE62-57555D1DF8C0}" presName="compNode" presStyleCnt="0"/>
      <dgm:spPr/>
    </dgm:pt>
    <dgm:pt modelId="{05DDABAE-7376-4B2C-9A75-CE8FD35763F3}" type="pres">
      <dgm:prSet presAssocID="{27B5D2B6-DB50-40CB-BE62-57555D1DF8C0}" presName="noGeometry" presStyleCnt="0"/>
      <dgm:spPr/>
    </dgm:pt>
    <dgm:pt modelId="{2AD85558-5563-4385-A7DF-28E26749FE03}" type="pres">
      <dgm:prSet presAssocID="{27B5D2B6-DB50-40CB-BE62-57555D1DF8C0}" presName="childTextVisible" presStyleLbl="bgAccFollowNode1" presStyleIdx="2" presStyleCnt="3" custScaleY="70389">
        <dgm:presLayoutVars>
          <dgm:bulletEnabled val="1"/>
        </dgm:presLayoutVars>
      </dgm:prSet>
      <dgm:spPr/>
    </dgm:pt>
    <dgm:pt modelId="{66685808-C8B0-44E7-934D-CC527B51F2E0}" type="pres">
      <dgm:prSet presAssocID="{27B5D2B6-DB50-40CB-BE62-57555D1DF8C0}" presName="childTextHidden" presStyleLbl="bgAccFollowNode1" presStyleIdx="2" presStyleCnt="3"/>
      <dgm:spPr/>
    </dgm:pt>
    <dgm:pt modelId="{9FF10B5D-AF43-4249-B1C0-B5A39C6593E4}" type="pres">
      <dgm:prSet presAssocID="{27B5D2B6-DB50-40CB-BE62-57555D1DF8C0}" presName="parentText" presStyleLbl="node1" presStyleIdx="2" presStyleCnt="3">
        <dgm:presLayoutVars>
          <dgm:chMax val="1"/>
          <dgm:bulletEnabled val="1"/>
        </dgm:presLayoutVars>
      </dgm:prSet>
      <dgm:spPr/>
    </dgm:pt>
  </dgm:ptLst>
  <dgm:cxnLst>
    <dgm:cxn modelId="{0C9E460B-D54E-414F-B4F5-813A894C5454}" srcId="{C363EF2F-14BC-4165-98D3-F19E5BF1A188}" destId="{7AF0450A-6822-4D03-9723-0F8D1016918C}" srcOrd="0" destOrd="0" parTransId="{2E801B67-F38A-4A31-9A05-B6AC3F95B765}" sibTransId="{2E186909-B13D-486B-B1CF-4F3CEA392548}"/>
    <dgm:cxn modelId="{7ACAC219-A2B0-4ED9-8F06-C3B8CCEC7D50}" srcId="{8314F5E5-0FCF-4A6B-B7F6-90FDD09CC5F5}" destId="{27B5D2B6-DB50-40CB-BE62-57555D1DF8C0}" srcOrd="2" destOrd="0" parTransId="{6D2EF1E4-27FC-4931-9D22-3F8266D83616}" sibTransId="{3936E264-032C-4E1E-BFEF-8B11B61147CB}"/>
    <dgm:cxn modelId="{A258351B-E234-43A2-BDD7-6791C9DAA98A}" type="presOf" srcId="{849F751A-AA32-431D-9E65-E113C525645F}" destId="{66685808-C8B0-44E7-934D-CC527B51F2E0}" srcOrd="1" destOrd="0" presId="urn:microsoft.com/office/officeart/2005/8/layout/hProcess6"/>
    <dgm:cxn modelId="{FE58D820-4677-4AA5-B6D9-02E388BE4988}" type="presOf" srcId="{E7557689-6AD2-42D1-B932-C77B39A7C489}" destId="{BDACE8AE-5A40-4A45-AC75-7704BF0331A1}" srcOrd="1" destOrd="0" presId="urn:microsoft.com/office/officeart/2005/8/layout/hProcess6"/>
    <dgm:cxn modelId="{A075BB28-6E7C-4738-BC7E-D50570E321B7}" type="presOf" srcId="{8314F5E5-0FCF-4A6B-B7F6-90FDD09CC5F5}" destId="{002D43E9-8990-4524-9696-CAE25D62D72D}" srcOrd="0" destOrd="0" presId="urn:microsoft.com/office/officeart/2005/8/layout/hProcess6"/>
    <dgm:cxn modelId="{444A2333-1BAC-4958-9393-189C24BBB015}" type="presOf" srcId="{E7557689-6AD2-42D1-B932-C77B39A7C489}" destId="{33378081-62D1-4B73-80D6-484AC4AC378F}" srcOrd="0" destOrd="0" presId="urn:microsoft.com/office/officeart/2005/8/layout/hProcess6"/>
    <dgm:cxn modelId="{FF07F160-B057-40CC-BB33-382FDB338665}" srcId="{1197727B-BC43-41A6-8486-CF9C626FB782}" destId="{E7557689-6AD2-42D1-B932-C77B39A7C489}" srcOrd="0" destOrd="0" parTransId="{EC2828E3-110A-4825-931F-E98961047239}" sibTransId="{485DBF96-8587-4E05-8444-6925A6C7F40D}"/>
    <dgm:cxn modelId="{8A22D243-BB60-4B31-926D-D6E56B898076}" srcId="{27B5D2B6-DB50-40CB-BE62-57555D1DF8C0}" destId="{849F751A-AA32-431D-9E65-E113C525645F}" srcOrd="0" destOrd="0" parTransId="{DE34B947-2B38-4F0A-9786-53D4494FF8E4}" sibTransId="{E5D8731C-5B92-4FA3-97A4-D77662604322}"/>
    <dgm:cxn modelId="{DE62EB6A-653B-4659-B9CE-6C783A31B32E}" type="presOf" srcId="{7AF0450A-6822-4D03-9723-0F8D1016918C}" destId="{86725991-E6A7-4CCB-9D52-AEDEF08EF5D5}" srcOrd="1" destOrd="0" presId="urn:microsoft.com/office/officeart/2005/8/layout/hProcess6"/>
    <dgm:cxn modelId="{B405F579-8FC1-4FD1-860F-F00A321FBCC7}" srcId="{8314F5E5-0FCF-4A6B-B7F6-90FDD09CC5F5}" destId="{1197727B-BC43-41A6-8486-CF9C626FB782}" srcOrd="1" destOrd="0" parTransId="{BAF8FFA5-4119-4BB0-A484-FE90009C1130}" sibTransId="{2E9B4140-32F7-4044-A60B-248FE9375762}"/>
    <dgm:cxn modelId="{471FF593-EA4D-4E6E-BFA8-97CE1F0335D5}" type="presOf" srcId="{849F751A-AA32-431D-9E65-E113C525645F}" destId="{2AD85558-5563-4385-A7DF-28E26749FE03}" srcOrd="0" destOrd="0" presId="urn:microsoft.com/office/officeart/2005/8/layout/hProcess6"/>
    <dgm:cxn modelId="{87E7AAB9-4BD7-4C1C-B7FC-290ED8F815A6}" type="presOf" srcId="{1197727B-BC43-41A6-8486-CF9C626FB782}" destId="{843D9AFD-9D65-4575-9BC9-8179587D1621}" srcOrd="0" destOrd="0" presId="urn:microsoft.com/office/officeart/2005/8/layout/hProcess6"/>
    <dgm:cxn modelId="{EE33B8C1-B120-4222-B417-00E936C35203}" type="presOf" srcId="{27B5D2B6-DB50-40CB-BE62-57555D1DF8C0}" destId="{9FF10B5D-AF43-4249-B1C0-B5A39C6593E4}" srcOrd="0" destOrd="0" presId="urn:microsoft.com/office/officeart/2005/8/layout/hProcess6"/>
    <dgm:cxn modelId="{4CDE47CE-2EE8-4DDF-8980-A2FD7B6EE76B}" srcId="{8314F5E5-0FCF-4A6B-B7F6-90FDD09CC5F5}" destId="{C363EF2F-14BC-4165-98D3-F19E5BF1A188}" srcOrd="0" destOrd="0" parTransId="{B0979331-203C-4025-AFB0-C7E171118CDE}" sibTransId="{236A46A8-D321-40BB-B2ED-66B808C966B5}"/>
    <dgm:cxn modelId="{804AA3EE-B1B6-47AC-B02D-A7FBBBAC7C9A}" type="presOf" srcId="{7AF0450A-6822-4D03-9723-0F8D1016918C}" destId="{7BB3D596-C974-44FF-964A-3FB421721E75}" srcOrd="0" destOrd="0" presId="urn:microsoft.com/office/officeart/2005/8/layout/hProcess6"/>
    <dgm:cxn modelId="{A4648DFC-DF2C-40C0-A9B6-E66FA63775A6}" type="presOf" srcId="{C363EF2F-14BC-4165-98D3-F19E5BF1A188}" destId="{B0E7C14B-A1E3-4C06-81D2-15C24DF9A5F5}" srcOrd="0" destOrd="0" presId="urn:microsoft.com/office/officeart/2005/8/layout/hProcess6"/>
    <dgm:cxn modelId="{FCAD5D59-BB27-489B-80BD-BAEF639472DF}" type="presParOf" srcId="{002D43E9-8990-4524-9696-CAE25D62D72D}" destId="{D70DA4DA-ECB4-4001-A72A-CDE345AAC68C}" srcOrd="0" destOrd="0" presId="urn:microsoft.com/office/officeart/2005/8/layout/hProcess6"/>
    <dgm:cxn modelId="{1BFD5477-0309-4934-A4C2-C8C681E3BF2A}" type="presParOf" srcId="{D70DA4DA-ECB4-4001-A72A-CDE345AAC68C}" destId="{9D91D558-9630-44FF-95BA-086FFA437445}" srcOrd="0" destOrd="0" presId="urn:microsoft.com/office/officeart/2005/8/layout/hProcess6"/>
    <dgm:cxn modelId="{69AAD69C-07C0-41F2-B8D4-862082B15B3F}" type="presParOf" srcId="{D70DA4DA-ECB4-4001-A72A-CDE345AAC68C}" destId="{7BB3D596-C974-44FF-964A-3FB421721E75}" srcOrd="1" destOrd="0" presId="urn:microsoft.com/office/officeart/2005/8/layout/hProcess6"/>
    <dgm:cxn modelId="{FC8F5544-373E-4259-8619-EED2EFF09838}" type="presParOf" srcId="{D70DA4DA-ECB4-4001-A72A-CDE345AAC68C}" destId="{86725991-E6A7-4CCB-9D52-AEDEF08EF5D5}" srcOrd="2" destOrd="0" presId="urn:microsoft.com/office/officeart/2005/8/layout/hProcess6"/>
    <dgm:cxn modelId="{1FEF7C7E-00BB-4260-BB14-7D4B5CA92D5F}" type="presParOf" srcId="{D70DA4DA-ECB4-4001-A72A-CDE345AAC68C}" destId="{B0E7C14B-A1E3-4C06-81D2-15C24DF9A5F5}" srcOrd="3" destOrd="0" presId="urn:microsoft.com/office/officeart/2005/8/layout/hProcess6"/>
    <dgm:cxn modelId="{05AB826C-EE0B-42C2-AC9A-C8C82F0A4E03}" type="presParOf" srcId="{002D43E9-8990-4524-9696-CAE25D62D72D}" destId="{E13C978B-ECE9-4804-BA50-31A956DCB2D9}" srcOrd="1" destOrd="0" presId="urn:microsoft.com/office/officeart/2005/8/layout/hProcess6"/>
    <dgm:cxn modelId="{70F066EE-ED34-4D7A-9C9E-A1DA000D2A9E}" type="presParOf" srcId="{002D43E9-8990-4524-9696-CAE25D62D72D}" destId="{EEF0BA41-3087-4C64-9FD3-B69E7583844B}" srcOrd="2" destOrd="0" presId="urn:microsoft.com/office/officeart/2005/8/layout/hProcess6"/>
    <dgm:cxn modelId="{8A085EC2-448D-4783-8C17-820CE9838E9A}" type="presParOf" srcId="{EEF0BA41-3087-4C64-9FD3-B69E7583844B}" destId="{E6397018-70A0-4EAA-9B6A-572D8D4032FD}" srcOrd="0" destOrd="0" presId="urn:microsoft.com/office/officeart/2005/8/layout/hProcess6"/>
    <dgm:cxn modelId="{C7280C61-16E0-4A0E-92ED-C3566C7AA085}" type="presParOf" srcId="{EEF0BA41-3087-4C64-9FD3-B69E7583844B}" destId="{33378081-62D1-4B73-80D6-484AC4AC378F}" srcOrd="1" destOrd="0" presId="urn:microsoft.com/office/officeart/2005/8/layout/hProcess6"/>
    <dgm:cxn modelId="{5B61CB29-D705-4BC8-B17F-CF2C056A8111}" type="presParOf" srcId="{EEF0BA41-3087-4C64-9FD3-B69E7583844B}" destId="{BDACE8AE-5A40-4A45-AC75-7704BF0331A1}" srcOrd="2" destOrd="0" presId="urn:microsoft.com/office/officeart/2005/8/layout/hProcess6"/>
    <dgm:cxn modelId="{B74ACE41-45CB-4193-85F8-8826F62448D8}" type="presParOf" srcId="{EEF0BA41-3087-4C64-9FD3-B69E7583844B}" destId="{843D9AFD-9D65-4575-9BC9-8179587D1621}" srcOrd="3" destOrd="0" presId="urn:microsoft.com/office/officeart/2005/8/layout/hProcess6"/>
    <dgm:cxn modelId="{F6EDCD94-E399-485D-AF1E-34AC53876D79}" type="presParOf" srcId="{002D43E9-8990-4524-9696-CAE25D62D72D}" destId="{66FBACB1-DFF8-4980-A054-2DF061794DCF}" srcOrd="3" destOrd="0" presId="urn:microsoft.com/office/officeart/2005/8/layout/hProcess6"/>
    <dgm:cxn modelId="{FDE0CDA0-C8E2-4CCF-A059-C8A472B7A6C2}" type="presParOf" srcId="{002D43E9-8990-4524-9696-CAE25D62D72D}" destId="{BAEDF1BF-06C0-428C-84E2-8F4CCD202148}" srcOrd="4" destOrd="0" presId="urn:microsoft.com/office/officeart/2005/8/layout/hProcess6"/>
    <dgm:cxn modelId="{C6EA4832-B63E-4493-909B-F0648C33F3AE}" type="presParOf" srcId="{BAEDF1BF-06C0-428C-84E2-8F4CCD202148}" destId="{05DDABAE-7376-4B2C-9A75-CE8FD35763F3}" srcOrd="0" destOrd="0" presId="urn:microsoft.com/office/officeart/2005/8/layout/hProcess6"/>
    <dgm:cxn modelId="{E9AAB825-7968-4ABA-BA89-4315FA4DFF41}" type="presParOf" srcId="{BAEDF1BF-06C0-428C-84E2-8F4CCD202148}" destId="{2AD85558-5563-4385-A7DF-28E26749FE03}" srcOrd="1" destOrd="0" presId="urn:microsoft.com/office/officeart/2005/8/layout/hProcess6"/>
    <dgm:cxn modelId="{8A69740F-5010-43FE-B65B-BD5C7E9E8F0C}" type="presParOf" srcId="{BAEDF1BF-06C0-428C-84E2-8F4CCD202148}" destId="{66685808-C8B0-44E7-934D-CC527B51F2E0}" srcOrd="2" destOrd="0" presId="urn:microsoft.com/office/officeart/2005/8/layout/hProcess6"/>
    <dgm:cxn modelId="{B264BDAC-8AC2-49CB-8D0A-B5C6A8182979}" type="presParOf" srcId="{BAEDF1BF-06C0-428C-84E2-8F4CCD202148}" destId="{9FF10B5D-AF43-4249-B1C0-B5A39C6593E4}"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3D596-C974-44FF-964A-3FB421721E75}">
      <dsp:nvSpPr>
        <dsp:cNvPr id="0" name=""/>
        <dsp:cNvSpPr/>
      </dsp:nvSpPr>
      <dsp:spPr>
        <a:xfrm>
          <a:off x="970494" y="251604"/>
          <a:ext cx="1944115" cy="1196192"/>
        </a:xfrm>
        <a:prstGeom prst="rightArrow">
          <a:avLst>
            <a:gd name="adj1" fmla="val 70000"/>
            <a:gd name="adj2" fmla="val 50000"/>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63500" lvl="0" indent="0" algn="l" defTabSz="533400">
            <a:lnSpc>
              <a:spcPct val="90000"/>
            </a:lnSpc>
            <a:spcBef>
              <a:spcPct val="0"/>
            </a:spcBef>
            <a:spcAft>
              <a:spcPct val="35000"/>
            </a:spcAft>
            <a:buNone/>
          </a:pPr>
          <a:r>
            <a:rPr lang="en-US" sz="1200" kern="1200" dirty="0">
              <a:solidFill>
                <a:schemeClr val="tx1">
                  <a:lumMod val="65000"/>
                  <a:lumOff val="35000"/>
                </a:schemeClr>
              </a:solidFill>
            </a:rPr>
            <a:t>System supplies cryogen to tip</a:t>
          </a:r>
        </a:p>
      </dsp:txBody>
      <dsp:txXfrm>
        <a:off x="1456523" y="431033"/>
        <a:ext cx="1039419" cy="837334"/>
      </dsp:txXfrm>
    </dsp:sp>
    <dsp:sp modelId="{B0E7C14B-A1E3-4C06-81D2-15C24DF9A5F5}">
      <dsp:nvSpPr>
        <dsp:cNvPr id="0" name=""/>
        <dsp:cNvSpPr/>
      </dsp:nvSpPr>
      <dsp:spPr>
        <a:xfrm>
          <a:off x="484465" y="363672"/>
          <a:ext cx="972057" cy="972057"/>
        </a:xfrm>
        <a:prstGeom prst="ellipse">
          <a:avLst/>
        </a:prstGeom>
        <a:solidFill>
          <a:srgbClr val="9D3F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Pre-Cooling</a:t>
          </a:r>
        </a:p>
      </dsp:txBody>
      <dsp:txXfrm>
        <a:off x="626819" y="506026"/>
        <a:ext cx="687349" cy="687349"/>
      </dsp:txXfrm>
    </dsp:sp>
    <dsp:sp modelId="{33378081-62D1-4B73-80D6-484AC4AC378F}">
      <dsp:nvSpPr>
        <dsp:cNvPr id="0" name=""/>
        <dsp:cNvSpPr/>
      </dsp:nvSpPr>
      <dsp:spPr>
        <a:xfrm>
          <a:off x="3538156" y="251604"/>
          <a:ext cx="1944115" cy="1196192"/>
        </a:xfrm>
        <a:prstGeom prst="rightArrow">
          <a:avLst>
            <a:gd name="adj1" fmla="val 70000"/>
            <a:gd name="adj2" fmla="val 50000"/>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63500" lvl="0" indent="0" algn="l" defTabSz="533400">
            <a:lnSpc>
              <a:spcPct val="90000"/>
            </a:lnSpc>
            <a:spcBef>
              <a:spcPct val="0"/>
            </a:spcBef>
            <a:spcAft>
              <a:spcPct val="35000"/>
            </a:spcAft>
            <a:buNone/>
          </a:pPr>
          <a:r>
            <a:rPr lang="en-US" sz="1200" kern="1200" dirty="0">
              <a:solidFill>
                <a:schemeClr val="tx1">
                  <a:lumMod val="65000"/>
                  <a:lumOff val="35000"/>
                </a:schemeClr>
              </a:solidFill>
            </a:rPr>
            <a:t>System tunes and delivers treatment REP</a:t>
          </a:r>
        </a:p>
      </dsp:txBody>
      <dsp:txXfrm>
        <a:off x="4024185" y="431033"/>
        <a:ext cx="1039419" cy="837334"/>
      </dsp:txXfrm>
    </dsp:sp>
    <dsp:sp modelId="{843D9AFD-9D65-4575-9BC9-8179587D1621}">
      <dsp:nvSpPr>
        <dsp:cNvPr id="0" name=""/>
        <dsp:cNvSpPr/>
      </dsp:nvSpPr>
      <dsp:spPr>
        <a:xfrm>
          <a:off x="3052127" y="363672"/>
          <a:ext cx="972057" cy="972057"/>
        </a:xfrm>
        <a:prstGeom prst="ellipse">
          <a:avLst/>
        </a:prstGeom>
        <a:solidFill>
          <a:srgbClr val="9D3F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RF Delivery</a:t>
          </a:r>
        </a:p>
      </dsp:txBody>
      <dsp:txXfrm>
        <a:off x="3194481" y="506026"/>
        <a:ext cx="687349" cy="687349"/>
      </dsp:txXfrm>
    </dsp:sp>
    <dsp:sp modelId="{2AD85558-5563-4385-A7DF-28E26749FE03}">
      <dsp:nvSpPr>
        <dsp:cNvPr id="0" name=""/>
        <dsp:cNvSpPr/>
      </dsp:nvSpPr>
      <dsp:spPr>
        <a:xfrm>
          <a:off x="6105818" y="251604"/>
          <a:ext cx="1944115" cy="1196192"/>
        </a:xfrm>
        <a:prstGeom prst="rightArrow">
          <a:avLst>
            <a:gd name="adj1" fmla="val 70000"/>
            <a:gd name="adj2" fmla="val 50000"/>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63500" lvl="0" indent="0" algn="l" defTabSz="533400">
            <a:lnSpc>
              <a:spcPct val="90000"/>
            </a:lnSpc>
            <a:spcBef>
              <a:spcPct val="0"/>
            </a:spcBef>
            <a:spcAft>
              <a:spcPct val="35000"/>
            </a:spcAft>
            <a:buNone/>
          </a:pPr>
          <a:r>
            <a:rPr lang="en-US" sz="1200" kern="1200" dirty="0">
              <a:solidFill>
                <a:schemeClr val="tx1">
                  <a:lumMod val="65000"/>
                  <a:lumOff val="35000"/>
                </a:schemeClr>
              </a:solidFill>
            </a:rPr>
            <a:t>System supplies cryogen to tip</a:t>
          </a:r>
        </a:p>
      </dsp:txBody>
      <dsp:txXfrm>
        <a:off x="6591847" y="431033"/>
        <a:ext cx="1039419" cy="837334"/>
      </dsp:txXfrm>
    </dsp:sp>
    <dsp:sp modelId="{9FF10B5D-AF43-4249-B1C0-B5A39C6593E4}">
      <dsp:nvSpPr>
        <dsp:cNvPr id="0" name=""/>
        <dsp:cNvSpPr/>
      </dsp:nvSpPr>
      <dsp:spPr>
        <a:xfrm>
          <a:off x="5619789" y="363672"/>
          <a:ext cx="972057" cy="972057"/>
        </a:xfrm>
        <a:prstGeom prst="ellipse">
          <a:avLst/>
        </a:prstGeom>
        <a:solidFill>
          <a:srgbClr val="9D3F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Post-Cooling</a:t>
          </a:r>
        </a:p>
      </dsp:txBody>
      <dsp:txXfrm>
        <a:off x="5762143" y="506026"/>
        <a:ext cx="687349" cy="6873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804" cy="461332"/>
          </a:xfrm>
          <a:prstGeom prst="rect">
            <a:avLst/>
          </a:prstGeom>
        </p:spPr>
        <p:txBody>
          <a:bodyPr vert="horz" lIns="90580" tIns="45290" rIns="90580" bIns="45290" rtlCol="0"/>
          <a:lstStyle>
            <a:lvl1pPr algn="l">
              <a:defRPr sz="1200"/>
            </a:lvl1pPr>
          </a:lstStyle>
          <a:p>
            <a:endParaRPr lang="en-US" dirty="0"/>
          </a:p>
        </p:txBody>
      </p:sp>
      <p:sp>
        <p:nvSpPr>
          <p:cNvPr id="3" name="Date Placeholder 2"/>
          <p:cNvSpPr>
            <a:spLocks noGrp="1"/>
          </p:cNvSpPr>
          <p:nvPr>
            <p:ph type="dt" sz="quarter" idx="1"/>
          </p:nvPr>
        </p:nvSpPr>
        <p:spPr>
          <a:xfrm>
            <a:off x="3936702" y="1"/>
            <a:ext cx="3011804" cy="461332"/>
          </a:xfrm>
          <a:prstGeom prst="rect">
            <a:avLst/>
          </a:prstGeom>
        </p:spPr>
        <p:txBody>
          <a:bodyPr vert="horz" lIns="90580" tIns="45290" rIns="90580" bIns="45290" rtlCol="0"/>
          <a:lstStyle>
            <a:lvl1pPr algn="r">
              <a:defRPr sz="1200"/>
            </a:lvl1pPr>
          </a:lstStyle>
          <a:p>
            <a:fld id="{A3CFA9BB-49E3-4654-8988-A72AEA9327A7}" type="datetimeFigureOut">
              <a:rPr lang="en-US" smtClean="0"/>
              <a:t>1/9/2020</a:t>
            </a:fld>
            <a:endParaRPr lang="en-US" dirty="0"/>
          </a:p>
        </p:txBody>
      </p:sp>
      <p:sp>
        <p:nvSpPr>
          <p:cNvPr id="4" name="Footer Placeholder 3"/>
          <p:cNvSpPr>
            <a:spLocks noGrp="1"/>
          </p:cNvSpPr>
          <p:nvPr>
            <p:ph type="ftr" sz="quarter" idx="2"/>
          </p:nvPr>
        </p:nvSpPr>
        <p:spPr>
          <a:xfrm>
            <a:off x="0" y="8773170"/>
            <a:ext cx="3011804" cy="461332"/>
          </a:xfrm>
          <a:prstGeom prst="rect">
            <a:avLst/>
          </a:prstGeom>
        </p:spPr>
        <p:txBody>
          <a:bodyPr vert="horz" lIns="90580" tIns="45290" rIns="90580"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02" y="8773170"/>
            <a:ext cx="3011804" cy="461332"/>
          </a:xfrm>
          <a:prstGeom prst="rect">
            <a:avLst/>
          </a:prstGeom>
        </p:spPr>
        <p:txBody>
          <a:bodyPr vert="horz" lIns="90580" tIns="45290" rIns="90580" bIns="45290" rtlCol="0" anchor="b"/>
          <a:lstStyle>
            <a:lvl1pPr algn="r">
              <a:defRPr sz="1200"/>
            </a:lvl1pPr>
          </a:lstStyle>
          <a:p>
            <a:fld id="{52A8BA94-CB1E-49ED-BBEB-93864F0C1960}" type="slidenum">
              <a:rPr lang="en-US" smtClean="0"/>
              <a:t>‹#›</a:t>
            </a:fld>
            <a:endParaRPr lang="en-US" dirty="0"/>
          </a:p>
        </p:txBody>
      </p:sp>
    </p:spTree>
    <p:extLst>
      <p:ext uri="{BB962C8B-B14F-4D97-AF65-F5344CB8AC3E}">
        <p14:creationId xmlns:p14="http://schemas.microsoft.com/office/powerpoint/2010/main" val="4216447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46486" y="327513"/>
            <a:ext cx="6428951" cy="4823924"/>
          </a:xfrm>
          <a:prstGeom prst="rect">
            <a:avLst/>
          </a:prstGeom>
          <a:noFill/>
          <a:ln w="12700">
            <a:solidFill>
              <a:prstClr val="black"/>
            </a:solidFill>
          </a:ln>
        </p:spPr>
        <p:txBody>
          <a:bodyPr vert="horz" lIns="90580" tIns="45290" rIns="90580" bIns="45290" rtlCol="0" anchor="ctr"/>
          <a:lstStyle/>
          <a:p>
            <a:endParaRPr lang="en-US" dirty="0"/>
          </a:p>
        </p:txBody>
      </p:sp>
      <p:sp>
        <p:nvSpPr>
          <p:cNvPr id="9" name="TextBox 8"/>
          <p:cNvSpPr txBox="1"/>
          <p:nvPr/>
        </p:nvSpPr>
        <p:spPr>
          <a:xfrm>
            <a:off x="731837" y="5532437"/>
            <a:ext cx="1477649" cy="369332"/>
          </a:xfrm>
          <a:prstGeom prst="rect">
            <a:avLst/>
          </a:prstGeom>
          <a:noFill/>
        </p:spPr>
        <p:txBody>
          <a:bodyPr wrap="none" rtlCol="0">
            <a:spAutoFit/>
          </a:bodyPr>
          <a:lstStyle/>
          <a:p>
            <a:r>
              <a:rPr lang="en-US" dirty="0"/>
              <a:t>Speak</a:t>
            </a:r>
            <a:r>
              <a:rPr lang="en-US" baseline="0" dirty="0"/>
              <a:t> to slide</a:t>
            </a:r>
            <a:endParaRPr lang="en-US" dirty="0"/>
          </a:p>
        </p:txBody>
      </p:sp>
      <p:sp>
        <p:nvSpPr>
          <p:cNvPr id="10" name="Slide Number Placeholder 9"/>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A1D0B701-9620-4366-BA30-04D923900B90}" type="slidenum">
              <a:rPr lang="en-US" smtClean="0"/>
              <a:t>‹#›</a:t>
            </a:fld>
            <a:endParaRPr lang="en-US"/>
          </a:p>
        </p:txBody>
      </p:sp>
    </p:spTree>
    <p:extLst>
      <p:ext uri="{BB962C8B-B14F-4D97-AF65-F5344CB8AC3E}">
        <p14:creationId xmlns:p14="http://schemas.microsoft.com/office/powerpoint/2010/main" val="15804772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a:t>
            </a:fld>
            <a:endParaRPr lang="en-US" dirty="0"/>
          </a:p>
        </p:txBody>
      </p:sp>
    </p:spTree>
    <p:extLst>
      <p:ext uri="{BB962C8B-B14F-4D97-AF65-F5344CB8AC3E}">
        <p14:creationId xmlns:p14="http://schemas.microsoft.com/office/powerpoint/2010/main" val="242033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10</a:t>
            </a:fld>
            <a:endParaRPr lang="en-US" dirty="0"/>
          </a:p>
        </p:txBody>
      </p:sp>
    </p:spTree>
    <p:extLst>
      <p:ext uri="{BB962C8B-B14F-4D97-AF65-F5344CB8AC3E}">
        <p14:creationId xmlns:p14="http://schemas.microsoft.com/office/powerpoint/2010/main" val="5207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11</a:t>
            </a:fld>
            <a:endParaRPr lang="en-US" dirty="0"/>
          </a:p>
        </p:txBody>
      </p:sp>
    </p:spTree>
    <p:extLst>
      <p:ext uri="{BB962C8B-B14F-4D97-AF65-F5344CB8AC3E}">
        <p14:creationId xmlns:p14="http://schemas.microsoft.com/office/powerpoint/2010/main" val="133278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12</a:t>
            </a:fld>
            <a:endParaRPr lang="en-US" dirty="0"/>
          </a:p>
        </p:txBody>
      </p:sp>
    </p:spTree>
    <p:extLst>
      <p:ext uri="{BB962C8B-B14F-4D97-AF65-F5344CB8AC3E}">
        <p14:creationId xmlns:p14="http://schemas.microsoft.com/office/powerpoint/2010/main" val="373680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13</a:t>
            </a:fld>
            <a:endParaRPr lang="en-US" dirty="0"/>
          </a:p>
        </p:txBody>
      </p:sp>
    </p:spTree>
    <p:extLst>
      <p:ext uri="{BB962C8B-B14F-4D97-AF65-F5344CB8AC3E}">
        <p14:creationId xmlns:p14="http://schemas.microsoft.com/office/powerpoint/2010/main" val="140866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14</a:t>
            </a:fld>
            <a:endParaRPr lang="en-US" dirty="0"/>
          </a:p>
        </p:txBody>
      </p:sp>
    </p:spTree>
    <p:extLst>
      <p:ext uri="{BB962C8B-B14F-4D97-AF65-F5344CB8AC3E}">
        <p14:creationId xmlns:p14="http://schemas.microsoft.com/office/powerpoint/2010/main" val="184761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15</a:t>
            </a:fld>
            <a:endParaRPr lang="en-US" dirty="0"/>
          </a:p>
        </p:txBody>
      </p:sp>
    </p:spTree>
    <p:extLst>
      <p:ext uri="{BB962C8B-B14F-4D97-AF65-F5344CB8AC3E}">
        <p14:creationId xmlns:p14="http://schemas.microsoft.com/office/powerpoint/2010/main" val="329688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16</a:t>
            </a:fld>
            <a:endParaRPr lang="en-US" dirty="0"/>
          </a:p>
        </p:txBody>
      </p:sp>
    </p:spTree>
    <p:extLst>
      <p:ext uri="{BB962C8B-B14F-4D97-AF65-F5344CB8AC3E}">
        <p14:creationId xmlns:p14="http://schemas.microsoft.com/office/powerpoint/2010/main" val="193471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17</a:t>
            </a:fld>
            <a:endParaRPr lang="en-US" dirty="0"/>
          </a:p>
        </p:txBody>
      </p:sp>
    </p:spTree>
    <p:extLst>
      <p:ext uri="{BB962C8B-B14F-4D97-AF65-F5344CB8AC3E}">
        <p14:creationId xmlns:p14="http://schemas.microsoft.com/office/powerpoint/2010/main" val="386209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18</a:t>
            </a:fld>
            <a:endParaRPr lang="en-US" dirty="0"/>
          </a:p>
        </p:txBody>
      </p:sp>
    </p:spTree>
    <p:extLst>
      <p:ext uri="{BB962C8B-B14F-4D97-AF65-F5344CB8AC3E}">
        <p14:creationId xmlns:p14="http://schemas.microsoft.com/office/powerpoint/2010/main" val="391004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19</a:t>
            </a:fld>
            <a:endParaRPr lang="en-US" dirty="0"/>
          </a:p>
        </p:txBody>
      </p:sp>
    </p:spTree>
    <p:extLst>
      <p:ext uri="{BB962C8B-B14F-4D97-AF65-F5344CB8AC3E}">
        <p14:creationId xmlns:p14="http://schemas.microsoft.com/office/powerpoint/2010/main" val="341183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486" y="327513"/>
            <a:ext cx="6428951" cy="4823924"/>
          </a:xfrm>
        </p:spPr>
      </p:sp>
      <p:sp>
        <p:nvSpPr>
          <p:cNvPr id="5"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a:t>
            </a:fld>
            <a:endParaRPr lang="en-US" dirty="0"/>
          </a:p>
        </p:txBody>
      </p:sp>
    </p:spTree>
    <p:extLst>
      <p:ext uri="{BB962C8B-B14F-4D97-AF65-F5344CB8AC3E}">
        <p14:creationId xmlns:p14="http://schemas.microsoft.com/office/powerpoint/2010/main" val="298378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20</a:t>
            </a:fld>
            <a:endParaRPr lang="en-US" dirty="0"/>
          </a:p>
        </p:txBody>
      </p:sp>
    </p:spTree>
    <p:extLst>
      <p:ext uri="{BB962C8B-B14F-4D97-AF65-F5344CB8AC3E}">
        <p14:creationId xmlns:p14="http://schemas.microsoft.com/office/powerpoint/2010/main" val="92944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21</a:t>
            </a:fld>
            <a:endParaRPr lang="en-US" dirty="0"/>
          </a:p>
        </p:txBody>
      </p:sp>
    </p:spTree>
    <p:extLst>
      <p:ext uri="{BB962C8B-B14F-4D97-AF65-F5344CB8AC3E}">
        <p14:creationId xmlns:p14="http://schemas.microsoft.com/office/powerpoint/2010/main" val="2235425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22</a:t>
            </a:fld>
            <a:endParaRPr lang="en-US" dirty="0"/>
          </a:p>
        </p:txBody>
      </p:sp>
    </p:spTree>
    <p:extLst>
      <p:ext uri="{BB962C8B-B14F-4D97-AF65-F5344CB8AC3E}">
        <p14:creationId xmlns:p14="http://schemas.microsoft.com/office/powerpoint/2010/main" val="2908581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23</a:t>
            </a:fld>
            <a:endParaRPr lang="en-US" dirty="0"/>
          </a:p>
        </p:txBody>
      </p:sp>
    </p:spTree>
    <p:extLst>
      <p:ext uri="{BB962C8B-B14F-4D97-AF65-F5344CB8AC3E}">
        <p14:creationId xmlns:p14="http://schemas.microsoft.com/office/powerpoint/2010/main" val="2917288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24</a:t>
            </a:fld>
            <a:endParaRPr lang="en-US" dirty="0"/>
          </a:p>
        </p:txBody>
      </p:sp>
    </p:spTree>
    <p:extLst>
      <p:ext uri="{BB962C8B-B14F-4D97-AF65-F5344CB8AC3E}">
        <p14:creationId xmlns:p14="http://schemas.microsoft.com/office/powerpoint/2010/main" val="455232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25</a:t>
            </a:fld>
            <a:endParaRPr lang="en-US" dirty="0"/>
          </a:p>
        </p:txBody>
      </p:sp>
    </p:spTree>
    <p:extLst>
      <p:ext uri="{BB962C8B-B14F-4D97-AF65-F5344CB8AC3E}">
        <p14:creationId xmlns:p14="http://schemas.microsoft.com/office/powerpoint/2010/main" val="336932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26</a:t>
            </a:fld>
            <a:endParaRPr lang="en-US" dirty="0"/>
          </a:p>
        </p:txBody>
      </p:sp>
    </p:spTree>
    <p:extLst>
      <p:ext uri="{BB962C8B-B14F-4D97-AF65-F5344CB8AC3E}">
        <p14:creationId xmlns:p14="http://schemas.microsoft.com/office/powerpoint/2010/main" val="2568670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27</a:t>
            </a:fld>
            <a:endParaRPr lang="en-US" dirty="0"/>
          </a:p>
        </p:txBody>
      </p:sp>
    </p:spTree>
    <p:extLst>
      <p:ext uri="{BB962C8B-B14F-4D97-AF65-F5344CB8AC3E}">
        <p14:creationId xmlns:p14="http://schemas.microsoft.com/office/powerpoint/2010/main" val="2161177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28</a:t>
            </a:fld>
            <a:endParaRPr lang="en-US" dirty="0"/>
          </a:p>
        </p:txBody>
      </p:sp>
    </p:spTree>
    <p:extLst>
      <p:ext uri="{BB962C8B-B14F-4D97-AF65-F5344CB8AC3E}">
        <p14:creationId xmlns:p14="http://schemas.microsoft.com/office/powerpoint/2010/main" val="1795485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29</a:t>
            </a:fld>
            <a:endParaRPr lang="en-US" dirty="0"/>
          </a:p>
        </p:txBody>
      </p:sp>
    </p:spTree>
    <p:extLst>
      <p:ext uri="{BB962C8B-B14F-4D97-AF65-F5344CB8AC3E}">
        <p14:creationId xmlns:p14="http://schemas.microsoft.com/office/powerpoint/2010/main" val="208913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3</a:t>
            </a:fld>
            <a:endParaRPr lang="en-US" dirty="0"/>
          </a:p>
        </p:txBody>
      </p:sp>
    </p:spTree>
    <p:extLst>
      <p:ext uri="{BB962C8B-B14F-4D97-AF65-F5344CB8AC3E}">
        <p14:creationId xmlns:p14="http://schemas.microsoft.com/office/powerpoint/2010/main" val="108004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7" y="348636"/>
            <a:ext cx="6400800" cy="4802801"/>
          </a:xfrm>
        </p:spPr>
      </p:sp>
      <p:sp>
        <p:nvSpPr>
          <p:cNvPr id="4" name="Slide Number Placeholder 3"/>
          <p:cNvSpPr>
            <a:spLocks noGrp="1"/>
          </p:cNvSpPr>
          <p:nvPr>
            <p:ph type="sldNum" sz="quarter" idx="10"/>
          </p:nvPr>
        </p:nvSpPr>
        <p:spPr>
          <a:xfrm>
            <a:off x="3936702" y="8773170"/>
            <a:ext cx="3011804" cy="461332"/>
          </a:xfrm>
          <a:prstGeom prst="rect">
            <a:avLst/>
          </a:prstGeom>
        </p:spPr>
        <p:txBody>
          <a:bodyPr/>
          <a:lstStyle/>
          <a:p>
            <a:fld id="{78FFA027-543F-458C-82B8-FEFFABEF2064}" type="slidenum">
              <a:rPr lang="en-US" smtClean="0"/>
              <a:t>30</a:t>
            </a:fld>
            <a:endParaRPr lang="en-US" dirty="0"/>
          </a:p>
        </p:txBody>
      </p:sp>
    </p:spTree>
    <p:extLst>
      <p:ext uri="{BB962C8B-B14F-4D97-AF65-F5344CB8AC3E}">
        <p14:creationId xmlns:p14="http://schemas.microsoft.com/office/powerpoint/2010/main" val="3498705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7" y="327511"/>
            <a:ext cx="6428953" cy="4823926"/>
          </a:xfrm>
        </p:spPr>
      </p:sp>
      <p:sp>
        <p:nvSpPr>
          <p:cNvPr id="4" name="Slide Number Placeholder 3"/>
          <p:cNvSpPr>
            <a:spLocks noGrp="1"/>
          </p:cNvSpPr>
          <p:nvPr>
            <p:ph type="sldNum" sz="quarter" idx="10"/>
          </p:nvPr>
        </p:nvSpPr>
        <p:spPr>
          <a:xfrm>
            <a:off x="3936702" y="8773170"/>
            <a:ext cx="3011804" cy="461332"/>
          </a:xfrm>
          <a:prstGeom prst="rect">
            <a:avLst/>
          </a:prstGeom>
        </p:spPr>
        <p:txBody>
          <a:bodyPr/>
          <a:lstStyle/>
          <a:p>
            <a:fld id="{78FFA027-543F-458C-82B8-FEFFABEF2064}" type="slidenum">
              <a:rPr lang="en-US" smtClean="0"/>
              <a:t>31</a:t>
            </a:fld>
            <a:endParaRPr lang="en-US" dirty="0"/>
          </a:p>
        </p:txBody>
      </p:sp>
    </p:spTree>
    <p:extLst>
      <p:ext uri="{BB962C8B-B14F-4D97-AF65-F5344CB8AC3E}">
        <p14:creationId xmlns:p14="http://schemas.microsoft.com/office/powerpoint/2010/main" val="194330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7" y="327511"/>
            <a:ext cx="6428953" cy="4823926"/>
          </a:xfrm>
        </p:spPr>
      </p:sp>
      <p:sp>
        <p:nvSpPr>
          <p:cNvPr id="4" name="Slide Number Placeholder 3"/>
          <p:cNvSpPr>
            <a:spLocks noGrp="1"/>
          </p:cNvSpPr>
          <p:nvPr>
            <p:ph type="sldNum" sz="quarter" idx="10"/>
          </p:nvPr>
        </p:nvSpPr>
        <p:spPr>
          <a:xfrm>
            <a:off x="3936702" y="8773170"/>
            <a:ext cx="3011804" cy="461332"/>
          </a:xfrm>
          <a:prstGeom prst="rect">
            <a:avLst/>
          </a:prstGeom>
        </p:spPr>
        <p:txBody>
          <a:bodyPr/>
          <a:lstStyle/>
          <a:p>
            <a:fld id="{78FFA027-543F-458C-82B8-FEFFABEF2064}" type="slidenum">
              <a:rPr lang="en-US" smtClean="0"/>
              <a:t>32</a:t>
            </a:fld>
            <a:endParaRPr lang="en-US" dirty="0"/>
          </a:p>
        </p:txBody>
      </p:sp>
    </p:spTree>
    <p:extLst>
      <p:ext uri="{BB962C8B-B14F-4D97-AF65-F5344CB8AC3E}">
        <p14:creationId xmlns:p14="http://schemas.microsoft.com/office/powerpoint/2010/main" val="2376305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7" y="274637"/>
            <a:ext cx="6400800" cy="4802801"/>
          </a:xfrm>
        </p:spPr>
      </p:sp>
      <p:sp>
        <p:nvSpPr>
          <p:cNvPr id="4" name="Slide Number Placeholder 3"/>
          <p:cNvSpPr>
            <a:spLocks noGrp="1"/>
          </p:cNvSpPr>
          <p:nvPr>
            <p:ph type="sldNum" sz="quarter" idx="10"/>
          </p:nvPr>
        </p:nvSpPr>
        <p:spPr>
          <a:xfrm>
            <a:off x="3936702" y="8773170"/>
            <a:ext cx="3011804" cy="461332"/>
          </a:xfrm>
          <a:prstGeom prst="rect">
            <a:avLst/>
          </a:prstGeom>
        </p:spPr>
        <p:txBody>
          <a:bodyPr/>
          <a:lstStyle/>
          <a:p>
            <a:fld id="{78FFA027-543F-458C-82B8-FEFFABEF2064}" type="slidenum">
              <a:rPr lang="en-US" smtClean="0"/>
              <a:t>33</a:t>
            </a:fld>
            <a:endParaRPr lang="en-US" dirty="0"/>
          </a:p>
        </p:txBody>
      </p:sp>
    </p:spTree>
    <p:extLst>
      <p:ext uri="{BB962C8B-B14F-4D97-AF65-F5344CB8AC3E}">
        <p14:creationId xmlns:p14="http://schemas.microsoft.com/office/powerpoint/2010/main" val="3340074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7" y="251311"/>
            <a:ext cx="6428953" cy="4823926"/>
          </a:xfrm>
        </p:spPr>
      </p:sp>
      <p:sp>
        <p:nvSpPr>
          <p:cNvPr id="4" name="Slide Number Placeholder 3"/>
          <p:cNvSpPr>
            <a:spLocks noGrp="1"/>
          </p:cNvSpPr>
          <p:nvPr>
            <p:ph type="sldNum" sz="quarter" idx="10"/>
          </p:nvPr>
        </p:nvSpPr>
        <p:spPr>
          <a:xfrm>
            <a:off x="3936702" y="8773170"/>
            <a:ext cx="3011804" cy="461332"/>
          </a:xfrm>
          <a:prstGeom prst="rect">
            <a:avLst/>
          </a:prstGeom>
        </p:spPr>
        <p:txBody>
          <a:bodyPr/>
          <a:lstStyle/>
          <a:p>
            <a:fld id="{78FFA027-543F-458C-82B8-FEFFABEF2064}" type="slidenum">
              <a:rPr lang="en-US" smtClean="0"/>
              <a:t>34</a:t>
            </a:fld>
            <a:endParaRPr lang="en-US" dirty="0"/>
          </a:p>
        </p:txBody>
      </p:sp>
    </p:spTree>
    <p:extLst>
      <p:ext uri="{BB962C8B-B14F-4D97-AF65-F5344CB8AC3E}">
        <p14:creationId xmlns:p14="http://schemas.microsoft.com/office/powerpoint/2010/main" val="327094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4</a:t>
            </a:fld>
            <a:endParaRPr lang="en-US" dirty="0"/>
          </a:p>
        </p:txBody>
      </p:sp>
    </p:spTree>
    <p:extLst>
      <p:ext uri="{BB962C8B-B14F-4D97-AF65-F5344CB8AC3E}">
        <p14:creationId xmlns:p14="http://schemas.microsoft.com/office/powerpoint/2010/main" val="415239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5</a:t>
            </a:fld>
            <a:endParaRPr lang="en-US" dirty="0"/>
          </a:p>
        </p:txBody>
      </p:sp>
    </p:spTree>
    <p:extLst>
      <p:ext uri="{BB962C8B-B14F-4D97-AF65-F5344CB8AC3E}">
        <p14:creationId xmlns:p14="http://schemas.microsoft.com/office/powerpoint/2010/main" val="261722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6</a:t>
            </a:fld>
            <a:endParaRPr lang="en-US" dirty="0"/>
          </a:p>
        </p:txBody>
      </p:sp>
    </p:spTree>
    <p:extLst>
      <p:ext uri="{BB962C8B-B14F-4D97-AF65-F5344CB8AC3E}">
        <p14:creationId xmlns:p14="http://schemas.microsoft.com/office/powerpoint/2010/main" val="401573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7</a:t>
            </a:fld>
            <a:endParaRPr lang="en-US" dirty="0"/>
          </a:p>
        </p:txBody>
      </p:sp>
    </p:spTree>
    <p:extLst>
      <p:ext uri="{BB962C8B-B14F-4D97-AF65-F5344CB8AC3E}">
        <p14:creationId xmlns:p14="http://schemas.microsoft.com/office/powerpoint/2010/main" val="6801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8</a:t>
            </a:fld>
            <a:endParaRPr lang="en-US" dirty="0"/>
          </a:p>
        </p:txBody>
      </p:sp>
    </p:spTree>
    <p:extLst>
      <p:ext uri="{BB962C8B-B14F-4D97-AF65-F5344CB8AC3E}">
        <p14:creationId xmlns:p14="http://schemas.microsoft.com/office/powerpoint/2010/main" val="127442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475" y="327025"/>
            <a:ext cx="6432550" cy="4824413"/>
          </a:xfrm>
        </p:spPr>
      </p:sp>
      <p:sp>
        <p:nvSpPr>
          <p:cNvPr id="4" name="Slide Number Placeholder 3"/>
          <p:cNvSpPr>
            <a:spLocks noGrp="1"/>
          </p:cNvSpPr>
          <p:nvPr>
            <p:ph type="sldNum" sz="quarter" idx="5"/>
          </p:nvPr>
        </p:nvSpPr>
        <p:spPr>
          <a:xfrm>
            <a:off x="3936702" y="8773170"/>
            <a:ext cx="3011804" cy="461332"/>
          </a:xfrm>
          <a:prstGeom prst="rect">
            <a:avLst/>
          </a:prstGeom>
        </p:spPr>
        <p:txBody>
          <a:bodyPr/>
          <a:lstStyle/>
          <a:p>
            <a:fld id="{78FFA027-543F-458C-82B8-FEFFABEF2064}" type="slidenum">
              <a:rPr lang="en-US" smtClean="0"/>
              <a:t>9</a:t>
            </a:fld>
            <a:endParaRPr lang="en-US" dirty="0"/>
          </a:p>
        </p:txBody>
      </p:sp>
    </p:spTree>
    <p:extLst>
      <p:ext uri="{BB962C8B-B14F-4D97-AF65-F5344CB8AC3E}">
        <p14:creationId xmlns:p14="http://schemas.microsoft.com/office/powerpoint/2010/main" val="223771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33000">
                <a:srgbClr val="39003B"/>
              </a:gs>
              <a:gs pos="100000">
                <a:srgbClr val="9D3F98"/>
              </a:gs>
            </a:gsLst>
            <a:lin ang="405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6"/>
            <a:ext cx="7772400" cy="1470025"/>
          </a:xfrm>
        </p:spPr>
        <p:txBody>
          <a:bodyP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1" y="241341"/>
            <a:ext cx="1141103" cy="660318"/>
          </a:xfrm>
          <a:prstGeom prst="rect">
            <a:avLst/>
          </a:prstGeom>
        </p:spPr>
      </p:pic>
    </p:spTree>
    <p:extLst>
      <p:ext uri="{BB962C8B-B14F-4D97-AF65-F5344CB8AC3E}">
        <p14:creationId xmlns:p14="http://schemas.microsoft.com/office/powerpoint/2010/main" val="378463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295400"/>
            <a:ext cx="8839200"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35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9144000" cy="5715000"/>
          </a:xfrm>
          <a:prstGeom prst="rect">
            <a:avLst/>
          </a:prstGeom>
          <a:gradFill>
            <a:gsLst>
              <a:gs pos="33000">
                <a:srgbClr val="39003B"/>
              </a:gs>
              <a:gs pos="100000">
                <a:srgbClr val="9D3F98"/>
              </a:gs>
            </a:gsLst>
            <a:lin ang="405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255897"/>
            <a:ext cx="1112523" cy="646177"/>
          </a:xfrm>
          <a:prstGeom prst="rect">
            <a:avLst/>
          </a:prstGeom>
        </p:spPr>
      </p:pic>
    </p:spTree>
    <p:extLst>
      <p:ext uri="{BB962C8B-B14F-4D97-AF65-F5344CB8AC3E}">
        <p14:creationId xmlns:p14="http://schemas.microsoft.com/office/powerpoint/2010/main" val="103750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343400" cy="530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343400" cy="530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076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1" y="1341438"/>
            <a:ext cx="4344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1" y="1981200"/>
            <a:ext cx="4344988" cy="46634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341438"/>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81200"/>
            <a:ext cx="4346575" cy="46634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26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041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1143000"/>
          </a:xfrm>
          <a:prstGeom prst="rect">
            <a:avLst/>
          </a:prstGeom>
          <a:gradFill>
            <a:gsLst>
              <a:gs pos="33000">
                <a:srgbClr val="39003B"/>
              </a:gs>
              <a:gs pos="100000">
                <a:srgbClr val="9D3F98"/>
              </a:gs>
            </a:gsLst>
            <a:lin ang="405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2400" y="0"/>
            <a:ext cx="7543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2400" y="1295400"/>
            <a:ext cx="8839200" cy="53035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401" y="241341"/>
            <a:ext cx="1141103" cy="660318"/>
          </a:xfrm>
          <a:prstGeom prst="rect">
            <a:avLst/>
          </a:prstGeom>
        </p:spPr>
      </p:pic>
      <p:sp>
        <p:nvSpPr>
          <p:cNvPr id="7" name="TextBox 6"/>
          <p:cNvSpPr txBox="1"/>
          <p:nvPr userDrawn="1"/>
        </p:nvSpPr>
        <p:spPr>
          <a:xfrm>
            <a:off x="0" y="6584733"/>
            <a:ext cx="1219200" cy="307777"/>
          </a:xfrm>
          <a:prstGeom prst="rect">
            <a:avLst/>
          </a:prstGeom>
          <a:noFill/>
        </p:spPr>
        <p:txBody>
          <a:bodyPr wrap="square" rtlCol="0">
            <a:spAutoFit/>
          </a:bodyPr>
          <a:lstStyle/>
          <a:p>
            <a:r>
              <a:rPr lang="en-US" sz="1400" dirty="0">
                <a:solidFill>
                  <a:schemeClr val="bg1"/>
                </a:solidFill>
              </a:rPr>
              <a:t>D007371B</a:t>
            </a:r>
          </a:p>
        </p:txBody>
      </p:sp>
    </p:spTree>
    <p:extLst>
      <p:ext uri="{BB962C8B-B14F-4D97-AF65-F5344CB8AC3E}">
        <p14:creationId xmlns:p14="http://schemas.microsoft.com/office/powerpoint/2010/main" val="714028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5425" indent="-225425" algn="l" defTabSz="914400" rtl="0" eaLnBrk="1" latinLnBrk="0" hangingPunct="1">
        <a:spcBef>
          <a:spcPct val="20000"/>
        </a:spcBef>
        <a:buClr>
          <a:srgbClr val="39003B"/>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463550" indent="-238125" algn="l" defTabSz="914400" rtl="0" eaLnBrk="1" latinLnBrk="0" hangingPunct="1">
        <a:spcBef>
          <a:spcPct val="20000"/>
        </a:spcBef>
        <a:buClr>
          <a:srgbClr val="39003B"/>
        </a:buClr>
        <a:buFont typeface="Arial" panose="020B0604020202020204" pitchFamily="34" charset="0"/>
        <a:buChar char="–"/>
        <a:defRPr sz="2800" kern="1200">
          <a:solidFill>
            <a:schemeClr val="tx1">
              <a:lumMod val="65000"/>
              <a:lumOff val="35000"/>
            </a:schemeClr>
          </a:solidFill>
          <a:latin typeface="+mn-lt"/>
          <a:ea typeface="+mn-ea"/>
          <a:cs typeface="+mn-cs"/>
        </a:defRPr>
      </a:lvl2pPr>
      <a:lvl3pPr marL="688975" indent="-225425" algn="l" defTabSz="914400" rtl="0" eaLnBrk="1" latinLnBrk="0" hangingPunct="1">
        <a:spcBef>
          <a:spcPct val="20000"/>
        </a:spcBef>
        <a:buClr>
          <a:srgbClr val="39003B"/>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914400" indent="-225425" algn="l" defTabSz="914400" rtl="0" eaLnBrk="1" latinLnBrk="0" hangingPunct="1">
        <a:spcBef>
          <a:spcPct val="20000"/>
        </a:spcBef>
        <a:buClr>
          <a:srgbClr val="39003B"/>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1139825" indent="-225425" algn="l" defTabSz="914400" rtl="0" eaLnBrk="1" latinLnBrk="0" hangingPunct="1">
        <a:spcBef>
          <a:spcPct val="20000"/>
        </a:spcBef>
        <a:buClr>
          <a:srgbClr val="39003B"/>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gif"/><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5.jpg"/><Relationship Id="rId7" Type="http://schemas.openxmlformats.org/officeDocument/2006/relationships/diagramLayout" Target="../diagrams/layout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7.jpg"/><Relationship Id="rId10" Type="http://schemas.microsoft.com/office/2007/relationships/diagramDrawing" Target="../diagrams/drawing1.xml"/><Relationship Id="rId4" Type="http://schemas.openxmlformats.org/officeDocument/2006/relationships/image" Target="../media/image56.jpg"/><Relationship Id="rId9" Type="http://schemas.openxmlformats.org/officeDocument/2006/relationships/diagramColors" Target="../diagrams/colors1.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0.jp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52.jp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86200"/>
            <a:ext cx="5029200" cy="2971517"/>
          </a:xfrm>
        </p:spPr>
        <p:txBody>
          <a:bodyPr>
            <a:normAutofit/>
          </a:bodyPr>
          <a:lstStyle/>
          <a:p>
            <a:r>
              <a:rPr lang="en-US" dirty="0"/>
              <a:t>speed </a:t>
            </a:r>
            <a:r>
              <a:rPr lang="en-US" dirty="0">
                <a:solidFill>
                  <a:srgbClr val="9D3F98"/>
                </a:solidFill>
              </a:rPr>
              <a:t>|</a:t>
            </a:r>
            <a:r>
              <a:rPr lang="en-US" dirty="0"/>
              <a:t> efficacy </a:t>
            </a:r>
            <a:r>
              <a:rPr lang="en-US" dirty="0">
                <a:solidFill>
                  <a:srgbClr val="9D3F98"/>
                </a:solidFill>
              </a:rPr>
              <a:t>|</a:t>
            </a:r>
            <a:r>
              <a:rPr lang="en-US" dirty="0"/>
              <a:t> comfort</a:t>
            </a:r>
          </a:p>
          <a:p>
            <a:endParaRPr lang="en-US" dirty="0"/>
          </a:p>
          <a:p>
            <a:endParaRPr lang="en-US" dirty="0"/>
          </a:p>
          <a:p>
            <a:endParaRPr lang="en-US" dirty="0"/>
          </a:p>
          <a:p>
            <a:endParaRPr lang="en-US" dirty="0"/>
          </a:p>
          <a:p>
            <a:r>
              <a:rPr lang="en-US" sz="1400" dirty="0"/>
              <a:t>Installation Presentation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49" y="1851658"/>
            <a:ext cx="2857505" cy="16535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1" y="-282"/>
            <a:ext cx="5029200" cy="6857999"/>
          </a:xfrm>
          <a:prstGeom prst="rect">
            <a:avLst/>
          </a:prstGeom>
        </p:spPr>
      </p:pic>
    </p:spTree>
    <p:extLst>
      <p:ext uri="{BB962C8B-B14F-4D97-AF65-F5344CB8AC3E}">
        <p14:creationId xmlns:p14="http://schemas.microsoft.com/office/powerpoint/2010/main" val="1801376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Overview</a:t>
            </a:r>
            <a:br>
              <a:rPr lang="en-US" dirty="0"/>
            </a:br>
            <a:r>
              <a:rPr lang="en-US" sz="2400" i="1" dirty="0"/>
              <a:t>Treatment Tips (Not Backwards Compatible)</a:t>
            </a:r>
            <a:endParaRPr lang="en-US" dirty="0"/>
          </a:p>
        </p:txBody>
      </p:sp>
      <p:sp>
        <p:nvSpPr>
          <p:cNvPr id="10" name="TextBox 9"/>
          <p:cNvSpPr txBox="1"/>
          <p:nvPr/>
        </p:nvSpPr>
        <p:spPr>
          <a:xfrm>
            <a:off x="6774457" y="6581002"/>
            <a:ext cx="2217145" cy="276999"/>
          </a:xfrm>
          <a:prstGeom prst="rect">
            <a:avLst/>
          </a:prstGeom>
          <a:noFill/>
        </p:spPr>
        <p:txBody>
          <a:bodyPr wrap="none" rtlCol="0">
            <a:spAutoFit/>
          </a:bodyPr>
          <a:lstStyle/>
          <a:p>
            <a:pPr algn="r"/>
            <a:r>
              <a:rPr lang="en-US" sz="1200" dirty="0">
                <a:solidFill>
                  <a:schemeClr val="tx1">
                    <a:lumMod val="65000"/>
                    <a:lumOff val="35000"/>
                  </a:schemeClr>
                </a:solidFill>
              </a:rPr>
              <a:t>*Used with plastic ocular shields</a:t>
            </a:r>
          </a:p>
        </p:txBody>
      </p:sp>
      <p:sp>
        <p:nvSpPr>
          <p:cNvPr id="4" name="Content Placeholder 3"/>
          <p:cNvSpPr>
            <a:spLocks noGrp="1"/>
          </p:cNvSpPr>
          <p:nvPr>
            <p:ph idx="1"/>
          </p:nvPr>
        </p:nvSpPr>
        <p:spPr>
          <a:xfrm>
            <a:off x="1905001" y="1447800"/>
            <a:ext cx="7086601" cy="5151120"/>
          </a:xfrm>
        </p:spPr>
        <p:txBody>
          <a:bodyPr>
            <a:normAutofit fontScale="85000" lnSpcReduction="10000"/>
          </a:bodyPr>
          <a:lstStyle/>
          <a:p>
            <a:pPr marL="0" indent="0">
              <a:buNone/>
            </a:pPr>
            <a:r>
              <a:rPr lang="en-US" dirty="0"/>
              <a:t>Total Tip 4.0 cm² for treatments on- and off-face</a:t>
            </a:r>
          </a:p>
          <a:p>
            <a:pPr marL="0" indent="0">
              <a:buNone/>
            </a:pPr>
            <a:r>
              <a:rPr lang="en-US" sz="2800" dirty="0"/>
              <a:t>TT4.00F6-</a:t>
            </a:r>
            <a:r>
              <a:rPr lang="en-US" sz="2800" dirty="0">
                <a:solidFill>
                  <a:srgbClr val="9D3F98"/>
                </a:solidFill>
              </a:rPr>
              <a:t>XXX</a:t>
            </a:r>
            <a:r>
              <a:rPr lang="en-US" sz="2800" dirty="0"/>
              <a:t> (</a:t>
            </a:r>
            <a:r>
              <a:rPr lang="en-US" sz="2800" dirty="0">
                <a:solidFill>
                  <a:srgbClr val="9D3F98"/>
                </a:solidFill>
              </a:rPr>
              <a:t>300</a:t>
            </a:r>
            <a:r>
              <a:rPr lang="en-US" sz="2800" dirty="0"/>
              <a:t>, </a:t>
            </a:r>
            <a:r>
              <a:rPr lang="en-US" sz="2800" dirty="0">
                <a:solidFill>
                  <a:srgbClr val="9D3F98"/>
                </a:solidFill>
              </a:rPr>
              <a:t>600</a:t>
            </a:r>
            <a:r>
              <a:rPr lang="en-US" sz="2800" dirty="0"/>
              <a:t>, and </a:t>
            </a:r>
            <a:r>
              <a:rPr lang="en-US" sz="2800" dirty="0">
                <a:solidFill>
                  <a:srgbClr val="9D3F98"/>
                </a:solidFill>
              </a:rPr>
              <a:t>900</a:t>
            </a:r>
            <a:r>
              <a:rPr lang="en-US" sz="2800" dirty="0"/>
              <a:t> REP counts)</a:t>
            </a:r>
          </a:p>
          <a:p>
            <a:endParaRPr lang="en-US" dirty="0"/>
          </a:p>
          <a:p>
            <a:pPr marL="0" indent="0">
              <a:buNone/>
            </a:pPr>
            <a:r>
              <a:rPr lang="en-US" dirty="0"/>
              <a:t>Total Tip 3.0 cm² for treatments on- and off-face</a:t>
            </a:r>
          </a:p>
          <a:p>
            <a:pPr marL="0" indent="0">
              <a:buNone/>
            </a:pPr>
            <a:r>
              <a:rPr lang="en-US" sz="2800" dirty="0"/>
              <a:t>TT3.00F6-</a:t>
            </a:r>
            <a:r>
              <a:rPr lang="en-US" sz="2800" dirty="0">
                <a:solidFill>
                  <a:srgbClr val="9D3F98"/>
                </a:solidFill>
              </a:rPr>
              <a:t>XXX</a:t>
            </a:r>
            <a:r>
              <a:rPr lang="en-US" sz="2800" dirty="0"/>
              <a:t> (</a:t>
            </a:r>
            <a:r>
              <a:rPr lang="en-US" sz="2800" dirty="0">
                <a:solidFill>
                  <a:srgbClr val="9D3F98"/>
                </a:solidFill>
              </a:rPr>
              <a:t>400</a:t>
            </a:r>
            <a:r>
              <a:rPr lang="en-US" sz="2800" dirty="0"/>
              <a:t>, </a:t>
            </a:r>
            <a:r>
              <a:rPr lang="en-US" sz="2800" dirty="0">
                <a:solidFill>
                  <a:srgbClr val="9D3F98"/>
                </a:solidFill>
              </a:rPr>
              <a:t>600</a:t>
            </a:r>
            <a:r>
              <a:rPr lang="en-US" sz="2800" dirty="0"/>
              <a:t>, </a:t>
            </a:r>
            <a:r>
              <a:rPr lang="en-US" sz="2800" dirty="0">
                <a:solidFill>
                  <a:srgbClr val="9D3F98"/>
                </a:solidFill>
              </a:rPr>
              <a:t>900</a:t>
            </a:r>
            <a:r>
              <a:rPr lang="en-US" sz="2800" dirty="0"/>
              <a:t>, and </a:t>
            </a:r>
            <a:r>
              <a:rPr lang="en-US" sz="2800" dirty="0">
                <a:solidFill>
                  <a:srgbClr val="9D3F98"/>
                </a:solidFill>
              </a:rPr>
              <a:t>1200</a:t>
            </a:r>
            <a:r>
              <a:rPr lang="en-US" sz="2800" dirty="0"/>
              <a:t> REP counts)</a:t>
            </a:r>
          </a:p>
          <a:p>
            <a:endParaRPr lang="en-US" dirty="0"/>
          </a:p>
          <a:p>
            <a:pPr marL="0" indent="0">
              <a:buNone/>
            </a:pPr>
            <a:r>
              <a:rPr lang="en-US" dirty="0"/>
              <a:t>Eye Tip 0.25cm² for treatments over the eye*</a:t>
            </a:r>
          </a:p>
          <a:p>
            <a:pPr marL="0" indent="0">
              <a:buNone/>
            </a:pPr>
            <a:r>
              <a:rPr lang="en-US" sz="2800" dirty="0"/>
              <a:t>TT0.25F6-</a:t>
            </a:r>
            <a:r>
              <a:rPr lang="en-US" sz="2800" dirty="0">
                <a:solidFill>
                  <a:srgbClr val="9D3F98"/>
                </a:solidFill>
              </a:rPr>
              <a:t>XXX</a:t>
            </a:r>
            <a:r>
              <a:rPr lang="en-US" sz="2800" dirty="0"/>
              <a:t> (</a:t>
            </a:r>
            <a:r>
              <a:rPr lang="en-US" sz="2800" dirty="0">
                <a:solidFill>
                  <a:srgbClr val="9D3F98"/>
                </a:solidFill>
              </a:rPr>
              <a:t>225</a:t>
            </a:r>
            <a:r>
              <a:rPr lang="en-US" sz="2800" dirty="0"/>
              <a:t> and </a:t>
            </a:r>
            <a:r>
              <a:rPr lang="en-US" sz="2800" dirty="0">
                <a:solidFill>
                  <a:srgbClr val="9D3F98"/>
                </a:solidFill>
              </a:rPr>
              <a:t>450</a:t>
            </a:r>
            <a:r>
              <a:rPr lang="en-US" sz="2800" dirty="0"/>
              <a:t> REP counts)</a:t>
            </a:r>
          </a:p>
          <a:p>
            <a:endParaRPr lang="en-US" dirty="0"/>
          </a:p>
          <a:p>
            <a:pPr marL="0" indent="0">
              <a:buNone/>
            </a:pPr>
            <a:r>
              <a:rPr lang="en-US" dirty="0"/>
              <a:t>Body Tip 16.0 cm² for treatments on the body</a:t>
            </a:r>
          </a:p>
          <a:p>
            <a:pPr marL="0" indent="0">
              <a:buNone/>
            </a:pPr>
            <a:r>
              <a:rPr lang="en-US" sz="2800" dirty="0"/>
              <a:t>TT16.00F6-</a:t>
            </a:r>
            <a:r>
              <a:rPr lang="en-US" sz="2800" dirty="0">
                <a:solidFill>
                  <a:srgbClr val="9D3F98"/>
                </a:solidFill>
              </a:rPr>
              <a:t>XXX</a:t>
            </a:r>
            <a:r>
              <a:rPr lang="en-US" sz="2800" dirty="0"/>
              <a:t> (</a:t>
            </a:r>
            <a:r>
              <a:rPr lang="en-US" sz="2800" dirty="0">
                <a:solidFill>
                  <a:srgbClr val="9D3F98"/>
                </a:solidFill>
              </a:rPr>
              <a:t>500</a:t>
            </a:r>
            <a:r>
              <a:rPr lang="en-US" sz="2800" dirty="0"/>
              <a:t> REP count)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181600"/>
            <a:ext cx="1417320" cy="1371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19200"/>
            <a:ext cx="1417320" cy="13716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514600"/>
            <a:ext cx="1417320" cy="13716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3835400"/>
            <a:ext cx="1417320" cy="1371600"/>
          </a:xfrm>
          <a:prstGeom prst="rect">
            <a:avLst/>
          </a:prstGeom>
        </p:spPr>
      </p:pic>
    </p:spTree>
    <p:extLst>
      <p:ext uri="{BB962C8B-B14F-4D97-AF65-F5344CB8AC3E}">
        <p14:creationId xmlns:p14="http://schemas.microsoft.com/office/powerpoint/2010/main" val="268583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a:t>
            </a:r>
            <a:br>
              <a:rPr lang="en-US" dirty="0"/>
            </a:br>
            <a:r>
              <a:rPr lang="en-US" sz="2400" i="1" dirty="0"/>
              <a:t>System Accessories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36" y="1560493"/>
            <a:ext cx="1197864"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577" y="2946291"/>
            <a:ext cx="914400" cy="22718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3023533"/>
            <a:ext cx="2743200" cy="2194560"/>
          </a:xfrm>
          <a:prstGeom prst="rect">
            <a:avLst/>
          </a:prstGeom>
        </p:spPr>
      </p:pic>
      <p:pic>
        <p:nvPicPr>
          <p:cNvPr id="6" name="Picture 5"/>
          <p:cNvPicPr>
            <a:picLocks noChangeAspect="1"/>
          </p:cNvPicPr>
          <p:nvPr/>
        </p:nvPicPr>
        <p:blipFill>
          <a:blip r:embed="rId6" cstate="print">
            <a:duotone>
              <a:prstClr val="black"/>
              <a:srgbClr val="DDDDDD">
                <a:tint val="45000"/>
                <a:satMod val="400000"/>
              </a:srgbClr>
            </a:duotone>
            <a:extLst>
              <a:ext uri="{28A0092B-C50C-407E-A947-70E740481C1C}">
                <a14:useLocalDpi xmlns:a14="http://schemas.microsoft.com/office/drawing/2010/main" val="0"/>
              </a:ext>
            </a:extLst>
          </a:blip>
          <a:stretch>
            <a:fillRect/>
          </a:stretch>
        </p:blipFill>
        <p:spPr>
          <a:xfrm>
            <a:off x="5943600" y="2779693"/>
            <a:ext cx="2743200" cy="2194560"/>
          </a:xfrm>
          <a:prstGeom prst="rect">
            <a:avLst/>
          </a:prstGeom>
          <a:effectLst>
            <a:outerShdw blurRad="50800" dist="38100" dir="8100000" algn="tr" rotWithShape="0">
              <a:prstClr val="black">
                <a:alpha val="40000"/>
              </a:prstClr>
            </a:outerShdw>
          </a:effectLst>
          <a:scene3d>
            <a:camera prst="isometricTopUp">
              <a:rot lat="19476224" lon="19800000" rev="4800000"/>
            </a:camera>
            <a:lightRig rig="threePt" dir="t"/>
          </a:scene3d>
        </p:spPr>
      </p:pic>
      <p:sp>
        <p:nvSpPr>
          <p:cNvPr id="11" name="TextBox 10"/>
          <p:cNvSpPr txBox="1"/>
          <p:nvPr/>
        </p:nvSpPr>
        <p:spPr>
          <a:xfrm>
            <a:off x="679743" y="5294294"/>
            <a:ext cx="786304" cy="738664"/>
          </a:xfrm>
          <a:prstGeom prst="rect">
            <a:avLst/>
          </a:prstGeom>
          <a:noFill/>
        </p:spPr>
        <p:txBody>
          <a:bodyPr wrap="none" rtlCol="0">
            <a:spAutoFit/>
          </a:bodyPr>
          <a:lstStyle/>
          <a:p>
            <a:pPr algn="ctr"/>
            <a:r>
              <a:rPr lang="en-US" sz="1400" dirty="0">
                <a:solidFill>
                  <a:schemeClr val="tx1">
                    <a:lumMod val="65000"/>
                    <a:lumOff val="35000"/>
                  </a:schemeClr>
                </a:solidFill>
              </a:rPr>
              <a:t>Cryogen</a:t>
            </a:r>
          </a:p>
          <a:p>
            <a:pPr algn="ctr"/>
            <a:r>
              <a:rPr lang="en-US" sz="1400" dirty="0">
                <a:solidFill>
                  <a:schemeClr val="tx1">
                    <a:lumMod val="65000"/>
                    <a:lumOff val="35000"/>
                  </a:schemeClr>
                </a:solidFill>
              </a:rPr>
              <a:t>Canister</a:t>
            </a:r>
          </a:p>
          <a:p>
            <a:pPr algn="ctr"/>
            <a:r>
              <a:rPr lang="en-US" sz="1400" dirty="0">
                <a:solidFill>
                  <a:schemeClr val="tx1">
                    <a:lumMod val="65000"/>
                    <a:lumOff val="35000"/>
                  </a:schemeClr>
                </a:solidFill>
              </a:rPr>
              <a:t>(TC-2-4)</a:t>
            </a:r>
          </a:p>
        </p:txBody>
      </p:sp>
      <p:sp>
        <p:nvSpPr>
          <p:cNvPr id="27" name="TextBox 26"/>
          <p:cNvSpPr txBox="1"/>
          <p:nvPr/>
        </p:nvSpPr>
        <p:spPr>
          <a:xfrm>
            <a:off x="1944299" y="5294293"/>
            <a:ext cx="1484702" cy="523220"/>
          </a:xfrm>
          <a:prstGeom prst="rect">
            <a:avLst/>
          </a:prstGeom>
          <a:noFill/>
        </p:spPr>
        <p:txBody>
          <a:bodyPr wrap="none" rtlCol="0">
            <a:spAutoFit/>
          </a:bodyPr>
          <a:lstStyle/>
          <a:p>
            <a:pPr algn="ctr"/>
            <a:r>
              <a:rPr lang="en-US" sz="1400" dirty="0">
                <a:solidFill>
                  <a:schemeClr val="tx1">
                    <a:lumMod val="65000"/>
                    <a:lumOff val="35000"/>
                  </a:schemeClr>
                </a:solidFill>
              </a:rPr>
              <a:t>Coupling Fluid*</a:t>
            </a:r>
          </a:p>
          <a:p>
            <a:pPr algn="ctr"/>
            <a:r>
              <a:rPr lang="en-US" sz="1400" dirty="0">
                <a:solidFill>
                  <a:schemeClr val="tx1">
                    <a:lumMod val="65000"/>
                    <a:lumOff val="35000"/>
                  </a:schemeClr>
                </a:solidFill>
              </a:rPr>
              <a:t>(TF-2-30, TF-2-60)</a:t>
            </a:r>
          </a:p>
        </p:txBody>
      </p:sp>
      <p:sp>
        <p:nvSpPr>
          <p:cNvPr id="28" name="TextBox 27"/>
          <p:cNvSpPr txBox="1"/>
          <p:nvPr/>
        </p:nvSpPr>
        <p:spPr>
          <a:xfrm>
            <a:off x="6462748" y="5294294"/>
            <a:ext cx="1772601" cy="954107"/>
          </a:xfrm>
          <a:prstGeom prst="rect">
            <a:avLst/>
          </a:prstGeom>
          <a:noFill/>
        </p:spPr>
        <p:txBody>
          <a:bodyPr wrap="none" rtlCol="0">
            <a:spAutoFit/>
          </a:bodyPr>
          <a:lstStyle/>
          <a:p>
            <a:pPr algn="ctr"/>
            <a:r>
              <a:rPr lang="en-US" sz="1400" dirty="0">
                <a:solidFill>
                  <a:schemeClr val="tx1">
                    <a:lumMod val="65000"/>
                    <a:lumOff val="35000"/>
                  </a:schemeClr>
                </a:solidFill>
              </a:rPr>
              <a:t>Skin Marking Paper**</a:t>
            </a:r>
          </a:p>
          <a:p>
            <a:pPr algn="ctr"/>
            <a:r>
              <a:rPr lang="en-US" sz="1400" dirty="0">
                <a:solidFill>
                  <a:schemeClr val="tx1">
                    <a:lumMod val="65000"/>
                    <a:lumOff val="35000"/>
                  </a:schemeClr>
                </a:solidFill>
              </a:rPr>
              <a:t>(SM-0.25, SM-3.00,</a:t>
            </a:r>
          </a:p>
          <a:p>
            <a:pPr algn="ctr"/>
            <a:r>
              <a:rPr lang="en-US" sz="1400" dirty="0">
                <a:solidFill>
                  <a:schemeClr val="tx1">
                    <a:lumMod val="65000"/>
                    <a:lumOff val="35000"/>
                  </a:schemeClr>
                </a:solidFill>
              </a:rPr>
              <a:t>SM-3.00L, SM-4.00,</a:t>
            </a:r>
          </a:p>
          <a:p>
            <a:pPr algn="ctr"/>
            <a:r>
              <a:rPr lang="en-US" sz="1400" dirty="0">
                <a:solidFill>
                  <a:schemeClr val="tx1">
                    <a:lumMod val="65000"/>
                    <a:lumOff val="35000"/>
                  </a:schemeClr>
                </a:solidFill>
              </a:rPr>
              <a:t>SM-4.00L, SM-16.00)</a:t>
            </a:r>
          </a:p>
        </p:txBody>
      </p:sp>
      <p:sp>
        <p:nvSpPr>
          <p:cNvPr id="29" name="TextBox 28"/>
          <p:cNvSpPr txBox="1"/>
          <p:nvPr/>
        </p:nvSpPr>
        <p:spPr>
          <a:xfrm>
            <a:off x="4021567" y="5294293"/>
            <a:ext cx="1551322" cy="523220"/>
          </a:xfrm>
          <a:prstGeom prst="rect">
            <a:avLst/>
          </a:prstGeom>
          <a:noFill/>
        </p:spPr>
        <p:txBody>
          <a:bodyPr wrap="none" rtlCol="0">
            <a:spAutoFit/>
          </a:bodyPr>
          <a:lstStyle/>
          <a:p>
            <a:pPr algn="ctr"/>
            <a:r>
              <a:rPr lang="en-US" sz="1400" dirty="0">
                <a:solidFill>
                  <a:schemeClr val="tx1">
                    <a:lumMod val="65000"/>
                    <a:lumOff val="35000"/>
                  </a:schemeClr>
                </a:solidFill>
              </a:rPr>
              <a:t>Patient Return Pad</a:t>
            </a:r>
          </a:p>
          <a:p>
            <a:pPr algn="ctr"/>
            <a:r>
              <a:rPr lang="en-US" sz="1400" dirty="0">
                <a:solidFill>
                  <a:schemeClr val="tx1">
                    <a:lumMod val="65000"/>
                    <a:lumOff val="35000"/>
                  </a:schemeClr>
                </a:solidFill>
              </a:rPr>
              <a:t>(TR-4)</a:t>
            </a:r>
          </a:p>
        </p:txBody>
      </p:sp>
      <p:sp>
        <p:nvSpPr>
          <p:cNvPr id="30" name="TextBox 29"/>
          <p:cNvSpPr txBox="1"/>
          <p:nvPr/>
        </p:nvSpPr>
        <p:spPr>
          <a:xfrm>
            <a:off x="139117" y="6399748"/>
            <a:ext cx="4154599" cy="461665"/>
          </a:xfrm>
          <a:prstGeom prst="rect">
            <a:avLst/>
          </a:prstGeom>
          <a:noFill/>
        </p:spPr>
        <p:txBody>
          <a:bodyPr wrap="none" rtlCol="0">
            <a:spAutoFit/>
          </a:bodyPr>
          <a:lstStyle/>
          <a:p>
            <a:r>
              <a:rPr lang="en-US" sz="1200" dirty="0">
                <a:solidFill>
                  <a:schemeClr val="tx1">
                    <a:lumMod val="65000"/>
                    <a:lumOff val="35000"/>
                  </a:schemeClr>
                </a:solidFill>
              </a:rPr>
              <a:t>*Available in 30 ml or 60 ml bottles</a:t>
            </a:r>
          </a:p>
          <a:p>
            <a:r>
              <a:rPr lang="en-US" sz="1200" dirty="0">
                <a:solidFill>
                  <a:schemeClr val="tx1">
                    <a:lumMod val="65000"/>
                    <a:lumOff val="35000"/>
                  </a:schemeClr>
                </a:solidFill>
              </a:rPr>
              <a:t>**Skin marking paper sizes correspond with treatment  tip sizes</a:t>
            </a:r>
          </a:p>
        </p:txBody>
      </p:sp>
      <p:grpSp>
        <p:nvGrpSpPr>
          <p:cNvPr id="13" name="Group 12"/>
          <p:cNvGrpSpPr/>
          <p:nvPr/>
        </p:nvGrpSpPr>
        <p:grpSpPr>
          <a:xfrm>
            <a:off x="2941320" y="1661160"/>
            <a:ext cx="4831080" cy="548640"/>
            <a:chOff x="2788920" y="2502367"/>
            <a:chExt cx="4831080" cy="457200"/>
          </a:xfrm>
        </p:grpSpPr>
        <p:sp>
          <p:nvSpPr>
            <p:cNvPr id="12" name="Round Same Side Corner Rectangle 11"/>
            <p:cNvSpPr/>
            <p:nvPr/>
          </p:nvSpPr>
          <p:spPr>
            <a:xfrm rot="16200000">
              <a:off x="3200400" y="2090887"/>
              <a:ext cx="457200" cy="128016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r>
                <a:rPr lang="en-US" b="1" dirty="0"/>
                <a:t>Important:</a:t>
              </a:r>
            </a:p>
          </p:txBody>
        </p:sp>
        <p:sp>
          <p:nvSpPr>
            <p:cNvPr id="20" name="Round Same Side Corner Rectangle 19"/>
            <p:cNvSpPr/>
            <p:nvPr/>
          </p:nvSpPr>
          <p:spPr>
            <a:xfrm rot="5400000">
              <a:off x="5615940" y="955507"/>
              <a:ext cx="457200" cy="3550920"/>
            </a:xfrm>
            <a:prstGeom prst="round2SameRect">
              <a:avLst/>
            </a:prstGeom>
            <a:solidFill>
              <a:schemeClr val="bg1"/>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r>
                <a:rPr lang="en-US" dirty="0">
                  <a:solidFill>
                    <a:schemeClr val="tx1">
                      <a:lumMod val="65000"/>
                      <a:lumOff val="35000"/>
                    </a:schemeClr>
                  </a:solidFill>
                </a:rPr>
                <a:t>Use only Solta-supplied accessories</a:t>
              </a:r>
            </a:p>
          </p:txBody>
        </p:sp>
      </p:grpSp>
    </p:spTree>
    <p:extLst>
      <p:ext uri="{BB962C8B-B14F-4D97-AF65-F5344CB8AC3E}">
        <p14:creationId xmlns:p14="http://schemas.microsoft.com/office/powerpoint/2010/main" val="160644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setup</a:t>
            </a:r>
          </a:p>
        </p:txBody>
      </p:sp>
    </p:spTree>
    <p:extLst>
      <p:ext uri="{BB962C8B-B14F-4D97-AF65-F5344CB8AC3E}">
        <p14:creationId xmlns:p14="http://schemas.microsoft.com/office/powerpoint/2010/main" val="40465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143000"/>
            <a:ext cx="9144000" cy="3721608"/>
            <a:chOff x="0" y="1143000"/>
            <a:chExt cx="9144000" cy="3721608"/>
          </a:xfrm>
        </p:grpSpPr>
        <p:sp>
          <p:nvSpPr>
            <p:cNvPr id="11" name="Rectangle 10"/>
            <p:cNvSpPr/>
            <p:nvPr/>
          </p:nvSpPr>
          <p:spPr>
            <a:xfrm>
              <a:off x="0" y="11430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3721608"/>
            </a:xfrm>
            <a:prstGeom prst="rect">
              <a:avLst/>
            </a:prstGeom>
          </p:spPr>
        </p:pic>
      </p:grpSp>
      <p:sp>
        <p:nvSpPr>
          <p:cNvPr id="2" name="Title 1"/>
          <p:cNvSpPr>
            <a:spLocks noGrp="1"/>
          </p:cNvSpPr>
          <p:nvPr>
            <p:ph type="title"/>
          </p:nvPr>
        </p:nvSpPr>
        <p:spPr/>
        <p:txBody>
          <a:bodyPr/>
          <a:lstStyle/>
          <a:p>
            <a:r>
              <a:rPr lang="en-US" dirty="0"/>
              <a:t>System Setup</a:t>
            </a:r>
            <a:br>
              <a:rPr lang="en-US" dirty="0"/>
            </a:br>
            <a:r>
              <a:rPr lang="en-US" sz="2400" i="1" dirty="0"/>
              <a:t>Power Cable Installation</a:t>
            </a:r>
            <a:endParaRPr lang="en-US" i="1" dirty="0"/>
          </a:p>
        </p:txBody>
      </p:sp>
      <p:sp>
        <p:nvSpPr>
          <p:cNvPr id="12" name="TextBox 4"/>
          <p:cNvSpPr txBox="1"/>
          <p:nvPr/>
        </p:nvSpPr>
        <p:spPr>
          <a:xfrm>
            <a:off x="3048000" y="4786155"/>
            <a:ext cx="1143000" cy="700246"/>
          </a:xfrm>
          <a:prstGeom prst="rect">
            <a:avLst/>
          </a:prstGeom>
          <a:noFill/>
        </p:spPr>
        <p:txBody>
          <a:bodyPr wrap="square" rtlCol="0">
            <a:noAutofit/>
          </a:bodyPr>
          <a:lstStyle/>
          <a:p>
            <a:pPr algn="r"/>
            <a:r>
              <a:rPr lang="en-US" sz="1400" dirty="0">
                <a:solidFill>
                  <a:schemeClr val="tx1">
                    <a:lumMod val="65000"/>
                    <a:lumOff val="35000"/>
                  </a:schemeClr>
                </a:solidFill>
                <a:ea typeface="Arial"/>
              </a:rPr>
              <a:t>Connect AC power cord to inlet</a:t>
            </a:r>
          </a:p>
          <a:p>
            <a:pPr algn="r"/>
            <a:endParaRPr lang="en-US" sz="1400" dirty="0">
              <a:solidFill>
                <a:schemeClr val="tx1">
                  <a:lumMod val="65000"/>
                  <a:lumOff val="35000"/>
                </a:schemeClr>
              </a:solidFill>
              <a:ea typeface="Arial"/>
            </a:endParaRPr>
          </a:p>
        </p:txBody>
      </p:sp>
      <p:sp>
        <p:nvSpPr>
          <p:cNvPr id="6" name="Right Arrow 5"/>
          <p:cNvSpPr/>
          <p:nvPr/>
        </p:nvSpPr>
        <p:spPr>
          <a:xfrm rot="16200000">
            <a:off x="4332580" y="4086351"/>
            <a:ext cx="374592" cy="200551"/>
          </a:xfrm>
          <a:prstGeom prst="rightArrow">
            <a:avLst/>
          </a:prstGeom>
          <a:solidFill>
            <a:srgbClr val="9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418457"/>
            <a:ext cx="1371600" cy="1143000"/>
          </a:xfrm>
          <a:prstGeom prst="rect">
            <a:avLst/>
          </a:prstGeom>
        </p:spPr>
      </p:pic>
      <p:cxnSp>
        <p:nvCxnSpPr>
          <p:cNvPr id="15" name="Straight Connector 14"/>
          <p:cNvCxnSpPr/>
          <p:nvPr/>
        </p:nvCxnSpPr>
        <p:spPr>
          <a:xfrm>
            <a:off x="4208672" y="5137673"/>
            <a:ext cx="820528"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219201" y="5852160"/>
            <a:ext cx="6705601" cy="548640"/>
            <a:chOff x="2788920" y="2502367"/>
            <a:chExt cx="6705601" cy="457200"/>
          </a:xfrm>
        </p:grpSpPr>
        <p:sp>
          <p:nvSpPr>
            <p:cNvPr id="23" name="Round Same Side Corner Rectangle 22"/>
            <p:cNvSpPr/>
            <p:nvPr/>
          </p:nvSpPr>
          <p:spPr>
            <a:xfrm rot="16200000">
              <a:off x="2926080" y="2365207"/>
              <a:ext cx="457200"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r>
                <a:rPr lang="en-US" b="1" dirty="0"/>
                <a:t>Note:</a:t>
              </a:r>
            </a:p>
          </p:txBody>
        </p:sp>
        <p:sp>
          <p:nvSpPr>
            <p:cNvPr id="24" name="Round Same Side Corner Rectangle 23"/>
            <p:cNvSpPr/>
            <p:nvPr/>
          </p:nvSpPr>
          <p:spPr>
            <a:xfrm rot="5400000">
              <a:off x="6266699" y="-268256"/>
              <a:ext cx="457200" cy="5998445"/>
            </a:xfrm>
            <a:prstGeom prst="round2SameRect">
              <a:avLst/>
            </a:prstGeom>
            <a:solidFill>
              <a:schemeClr val="bg1"/>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r>
                <a:rPr lang="en-US" sz="1400" dirty="0">
                  <a:solidFill>
                    <a:schemeClr val="tx1">
                      <a:lumMod val="65000"/>
                      <a:lumOff val="35000"/>
                    </a:schemeClr>
                  </a:solidFill>
                  <a:ea typeface="Arial"/>
                </a:rPr>
                <a:t>AC power cord should only be connected to a supply mains with protective earth (i.e. a grounded outlet). Extension cords and/or adapter plugs must not be used.</a:t>
              </a:r>
              <a:endParaRPr lang="en-US" sz="1400" dirty="0">
                <a:solidFill>
                  <a:schemeClr val="tx1">
                    <a:lumMod val="65000"/>
                    <a:lumOff val="35000"/>
                  </a:schemeClr>
                </a:solidFill>
              </a:endParaRPr>
            </a:p>
          </p:txBody>
        </p:sp>
      </p:grpSp>
    </p:spTree>
    <p:extLst>
      <p:ext uri="{BB962C8B-B14F-4D97-AF65-F5344CB8AC3E}">
        <p14:creationId xmlns:p14="http://schemas.microsoft.com/office/powerpoint/2010/main" val="182568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Setup</a:t>
            </a:r>
            <a:br>
              <a:rPr lang="en-US" dirty="0"/>
            </a:br>
            <a:r>
              <a:rPr lang="en-US" sz="2400" i="1" dirty="0"/>
              <a:t>Cryogen Canister Installation</a:t>
            </a:r>
            <a:endParaRPr lang="en-US"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3200400" cy="3657600"/>
          </a:xfrm>
          <a:prstGeom prst="rect">
            <a:avLst/>
          </a:prstGeom>
        </p:spPr>
      </p:pic>
      <p:sp>
        <p:nvSpPr>
          <p:cNvPr id="4" name="Content Placeholder 3"/>
          <p:cNvSpPr>
            <a:spLocks noGrp="1"/>
          </p:cNvSpPr>
          <p:nvPr>
            <p:ph idx="1"/>
          </p:nvPr>
        </p:nvSpPr>
        <p:spPr>
          <a:xfrm>
            <a:off x="3733800" y="1295400"/>
            <a:ext cx="5257800" cy="5303520"/>
          </a:xfrm>
        </p:spPr>
        <p:txBody>
          <a:bodyPr>
            <a:normAutofit fontScale="85000" lnSpcReduction="10000"/>
          </a:bodyPr>
          <a:lstStyle/>
          <a:p>
            <a:pPr marL="457200" indent="-457200">
              <a:buFont typeface="+mj-lt"/>
              <a:buAutoNum type="arabicPeriod"/>
            </a:pPr>
            <a:r>
              <a:rPr lang="en-US" dirty="0"/>
              <a:t>Lift compartment lid located behind Touchscreen</a:t>
            </a:r>
          </a:p>
          <a:p>
            <a:pPr marL="457200" indent="-457200">
              <a:buFont typeface="+mj-lt"/>
              <a:buAutoNum type="arabicPeriod"/>
            </a:pPr>
            <a:r>
              <a:rPr lang="en-US" dirty="0"/>
              <a:t>Invert Cryogen Canister so connector is pointing downward</a:t>
            </a:r>
          </a:p>
          <a:p>
            <a:pPr marL="457200" indent="-457200">
              <a:buFont typeface="+mj-lt"/>
              <a:buAutoNum type="arabicPeriod"/>
            </a:pPr>
            <a:r>
              <a:rPr lang="en-US" dirty="0"/>
              <a:t>Insert canister into port and rotate clockwise until resistance is met</a:t>
            </a:r>
          </a:p>
          <a:p>
            <a:pPr marL="914400" lvl="1" indent="-457200">
              <a:buFont typeface="+mj-lt"/>
              <a:buAutoNum type="alphaLcPeriod"/>
            </a:pPr>
            <a:r>
              <a:rPr lang="en-US" dirty="0"/>
              <a:t>Do not over tighten</a:t>
            </a:r>
          </a:p>
          <a:p>
            <a:pPr marL="914400" lvl="1" indent="-457200">
              <a:buFont typeface="+mj-lt"/>
              <a:buAutoNum type="alphaLcPeriod"/>
            </a:pPr>
            <a:r>
              <a:rPr lang="en-US" dirty="0"/>
              <a:t>Typically 3 complete rotations</a:t>
            </a:r>
          </a:p>
          <a:p>
            <a:pPr marL="457200" indent="-457200">
              <a:buFont typeface="+mj-lt"/>
              <a:buAutoNum type="arabicPeriod"/>
            </a:pPr>
            <a:r>
              <a:rPr lang="en-US" dirty="0"/>
              <a:t>Close compartment lid</a:t>
            </a:r>
          </a:p>
          <a:p>
            <a:pPr marL="457200" indent="-457200">
              <a:buFont typeface="+mj-lt"/>
              <a:buAutoNum type="arabicPeriod"/>
            </a:pPr>
            <a:r>
              <a:rPr lang="en-US" dirty="0"/>
              <a:t>Replace canister when System displays “EMPTY” message</a:t>
            </a:r>
          </a:p>
        </p:txBody>
      </p:sp>
      <p:grpSp>
        <p:nvGrpSpPr>
          <p:cNvPr id="5" name="Group 4"/>
          <p:cNvGrpSpPr/>
          <p:nvPr/>
        </p:nvGrpSpPr>
        <p:grpSpPr>
          <a:xfrm>
            <a:off x="304802" y="5410200"/>
            <a:ext cx="3200399" cy="914400"/>
            <a:chOff x="2788920" y="2502367"/>
            <a:chExt cx="3200399" cy="457200"/>
          </a:xfrm>
        </p:grpSpPr>
        <p:sp>
          <p:nvSpPr>
            <p:cNvPr id="6" name="Round Same Side Corner Rectangle 5"/>
            <p:cNvSpPr/>
            <p:nvPr/>
          </p:nvSpPr>
          <p:spPr>
            <a:xfrm rot="16200000">
              <a:off x="2966720" y="2324567"/>
              <a:ext cx="457200" cy="81280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r>
                <a:rPr lang="en-US" b="1" dirty="0"/>
                <a:t>Note:</a:t>
              </a:r>
            </a:p>
          </p:txBody>
        </p:sp>
        <p:sp>
          <p:nvSpPr>
            <p:cNvPr id="7" name="Round Same Side Corner Rectangle 6"/>
            <p:cNvSpPr/>
            <p:nvPr/>
          </p:nvSpPr>
          <p:spPr>
            <a:xfrm rot="5400000">
              <a:off x="4539498" y="1509745"/>
              <a:ext cx="457200" cy="2442443"/>
            </a:xfrm>
            <a:prstGeom prst="round2SameRect">
              <a:avLst/>
            </a:prstGeom>
            <a:solidFill>
              <a:schemeClr val="bg1"/>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r>
                <a:rPr lang="en-US" sz="1200" dirty="0">
                  <a:solidFill>
                    <a:schemeClr val="tx1">
                      <a:lumMod val="65000"/>
                      <a:lumOff val="35000"/>
                    </a:schemeClr>
                  </a:solidFill>
                  <a:ea typeface="Arial"/>
                </a:rPr>
                <a:t>Cryogen utilization will be faster with the Thermage FLX</a:t>
              </a:r>
              <a:r>
                <a:rPr lang="en-US" sz="1200" baseline="30000" dirty="0">
                  <a:solidFill>
                    <a:schemeClr val="tx1">
                      <a:lumMod val="65000"/>
                      <a:lumOff val="35000"/>
                    </a:schemeClr>
                  </a:solidFill>
                  <a:ea typeface="Arial"/>
                </a:rPr>
                <a:t>™</a:t>
              </a:r>
              <a:r>
                <a:rPr lang="en-US" sz="1200" dirty="0">
                  <a:solidFill>
                    <a:schemeClr val="tx1">
                      <a:lumMod val="65000"/>
                      <a:lumOff val="35000"/>
                    </a:schemeClr>
                  </a:solidFill>
                  <a:ea typeface="Arial"/>
                </a:rPr>
                <a:t> system as compared to the Thermage CPT system.</a:t>
              </a:r>
              <a:endParaRPr lang="en-US" sz="1200" dirty="0">
                <a:solidFill>
                  <a:schemeClr val="tx1">
                    <a:lumMod val="65000"/>
                    <a:lumOff val="35000"/>
                  </a:schemeClr>
                </a:solidFill>
              </a:endParaRPr>
            </a:p>
          </p:txBody>
        </p:sp>
      </p:grpSp>
    </p:spTree>
    <p:extLst>
      <p:ext uri="{BB962C8B-B14F-4D97-AF65-F5344CB8AC3E}">
        <p14:creationId xmlns:p14="http://schemas.microsoft.com/office/powerpoint/2010/main" val="336456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879" y="1676400"/>
            <a:ext cx="2651760" cy="457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676400"/>
            <a:ext cx="2651760" cy="4572000"/>
          </a:xfrm>
          <a:prstGeom prst="rect">
            <a:avLst/>
          </a:prstGeom>
        </p:spPr>
      </p:pic>
      <p:sp>
        <p:nvSpPr>
          <p:cNvPr id="2" name="Title 1"/>
          <p:cNvSpPr>
            <a:spLocks noGrp="1"/>
          </p:cNvSpPr>
          <p:nvPr>
            <p:ph type="title"/>
          </p:nvPr>
        </p:nvSpPr>
        <p:spPr/>
        <p:txBody>
          <a:bodyPr/>
          <a:lstStyle/>
          <a:p>
            <a:r>
              <a:rPr lang="en-US" dirty="0"/>
              <a:t>System Setup</a:t>
            </a:r>
            <a:br>
              <a:rPr lang="en-US" dirty="0"/>
            </a:br>
            <a:r>
              <a:rPr lang="en-US" sz="2400" i="1" dirty="0"/>
              <a:t>Handpiece Installation</a:t>
            </a:r>
            <a:endParaRPr lang="en-US" dirty="0"/>
          </a:p>
        </p:txBody>
      </p:sp>
      <p:sp>
        <p:nvSpPr>
          <p:cNvPr id="8" name="TextBox 5"/>
          <p:cNvSpPr txBox="1"/>
          <p:nvPr/>
        </p:nvSpPr>
        <p:spPr>
          <a:xfrm>
            <a:off x="228600" y="2324100"/>
            <a:ext cx="1097280" cy="1143000"/>
          </a:xfrm>
          <a:prstGeom prst="rect">
            <a:avLst/>
          </a:prstGeom>
          <a:noFill/>
        </p:spPr>
        <p:txBody>
          <a:bodyPr wrap="square" rtlCol="0">
            <a:noAutofit/>
          </a:bodyPr>
          <a:lstStyle/>
          <a:p>
            <a:pPr marL="0" marR="0" algn="r">
              <a:spcBef>
                <a:spcPts val="0"/>
              </a:spcBef>
              <a:spcAft>
                <a:spcPts val="0"/>
              </a:spcAft>
            </a:pPr>
            <a:r>
              <a:rPr lang="en-US" sz="1400" kern="1200" dirty="0">
                <a:solidFill>
                  <a:srgbClr val="4D4D4D"/>
                </a:solidFill>
                <a:effectLst/>
                <a:ea typeface="Arial"/>
              </a:rPr>
              <a:t>Align to “unlocked” </a:t>
            </a:r>
            <a:r>
              <a:rPr lang="en-US" sz="1400" dirty="0">
                <a:solidFill>
                  <a:srgbClr val="4D4D4D"/>
                </a:solidFill>
                <a:ea typeface="Arial"/>
              </a:rPr>
              <a:t>p</a:t>
            </a:r>
            <a:r>
              <a:rPr lang="en-US" sz="1400" kern="1200" dirty="0">
                <a:solidFill>
                  <a:srgbClr val="4D4D4D"/>
                </a:solidFill>
                <a:effectLst/>
                <a:ea typeface="Arial"/>
              </a:rPr>
              <a:t>osition</a:t>
            </a:r>
          </a:p>
          <a:p>
            <a:pPr marL="0" marR="0" algn="r">
              <a:spcBef>
                <a:spcPts val="0"/>
              </a:spcBef>
              <a:spcAft>
                <a:spcPts val="0"/>
              </a:spcAft>
            </a:pPr>
            <a:r>
              <a:rPr lang="en-US" sz="1400" dirty="0">
                <a:solidFill>
                  <a:srgbClr val="4D4D4D"/>
                </a:solidFill>
                <a:ea typeface="MS Mincho"/>
              </a:rPr>
              <a:t>and i</a:t>
            </a:r>
            <a:r>
              <a:rPr lang="en-US" sz="1400" dirty="0">
                <a:solidFill>
                  <a:srgbClr val="4D4D4D"/>
                </a:solidFill>
                <a:effectLst/>
                <a:ea typeface="MS Mincho"/>
              </a:rPr>
              <a:t>nsert connector</a:t>
            </a:r>
            <a:endParaRPr lang="en-US" sz="1600" dirty="0">
              <a:solidFill>
                <a:srgbClr val="4D4D4D"/>
              </a:solidFill>
              <a:effectLst/>
              <a:ea typeface="MS Mincho"/>
            </a:endParaRPr>
          </a:p>
        </p:txBody>
      </p:sp>
      <p:cxnSp>
        <p:nvCxnSpPr>
          <p:cNvPr id="9" name="Straight Connector 8"/>
          <p:cNvCxnSpPr/>
          <p:nvPr/>
        </p:nvCxnSpPr>
        <p:spPr>
          <a:xfrm>
            <a:off x="1330639" y="2895600"/>
            <a:ext cx="1325880" cy="0"/>
          </a:xfrm>
          <a:prstGeom prst="line">
            <a:avLst/>
          </a:prstGeom>
          <a:ln w="12700">
            <a:solidFill>
              <a:srgbClr val="9D3F98"/>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274436" y="2819400"/>
            <a:ext cx="1574165" cy="0"/>
          </a:xfrm>
          <a:prstGeom prst="line">
            <a:avLst/>
          </a:prstGeom>
          <a:ln w="12700">
            <a:solidFill>
              <a:srgbClr val="9D3F98"/>
            </a:solidFill>
            <a:headEnd type="none"/>
            <a:tailEnd type="oval"/>
          </a:ln>
          <a:effectLst/>
        </p:spPr>
        <p:style>
          <a:lnRef idx="1">
            <a:schemeClr val="accent1"/>
          </a:lnRef>
          <a:fillRef idx="0">
            <a:schemeClr val="accent1"/>
          </a:fillRef>
          <a:effectRef idx="0">
            <a:schemeClr val="accent1"/>
          </a:effectRef>
          <a:fontRef idx="minor">
            <a:schemeClr val="tx1"/>
          </a:fontRef>
        </p:style>
      </p:cxnSp>
      <p:sp>
        <p:nvSpPr>
          <p:cNvPr id="12" name="TextBox 5"/>
          <p:cNvSpPr txBox="1"/>
          <p:nvPr/>
        </p:nvSpPr>
        <p:spPr>
          <a:xfrm>
            <a:off x="7848600" y="2451100"/>
            <a:ext cx="990600" cy="731520"/>
          </a:xfrm>
          <a:prstGeom prst="rect">
            <a:avLst/>
          </a:prstGeom>
          <a:noFill/>
        </p:spPr>
        <p:txBody>
          <a:bodyPr wrap="square" rtlCol="0">
            <a:noAutofit/>
          </a:bodyPr>
          <a:lstStyle/>
          <a:p>
            <a:pPr marL="0" marR="0">
              <a:spcBef>
                <a:spcPts val="0"/>
              </a:spcBef>
              <a:spcAft>
                <a:spcPts val="0"/>
              </a:spcAft>
            </a:pPr>
            <a:r>
              <a:rPr lang="en-US" sz="1400" kern="1200" dirty="0">
                <a:solidFill>
                  <a:srgbClr val="4D4D4D"/>
                </a:solidFill>
                <a:effectLst/>
                <a:ea typeface="Arial"/>
              </a:rPr>
              <a:t>Rotate to “locked” position</a:t>
            </a:r>
            <a:endParaRPr lang="en-US" sz="1400" dirty="0">
              <a:solidFill>
                <a:srgbClr val="4D4D4D"/>
              </a:solidFill>
              <a:effectLst/>
              <a:ea typeface="MS Mincho"/>
            </a:endParaRPr>
          </a:p>
        </p:txBody>
      </p:sp>
    </p:spTree>
    <p:extLst>
      <p:ext uri="{BB962C8B-B14F-4D97-AF65-F5344CB8AC3E}">
        <p14:creationId xmlns:p14="http://schemas.microsoft.com/office/powerpoint/2010/main" val="249128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1572" y="1143000"/>
            <a:ext cx="4105656" cy="5715000"/>
          </a:xfrm>
          <a:prstGeom prst="rect">
            <a:avLst/>
          </a:prstGeom>
        </p:spPr>
      </p:pic>
      <p:sp>
        <p:nvSpPr>
          <p:cNvPr id="2" name="Title 1"/>
          <p:cNvSpPr>
            <a:spLocks noGrp="1"/>
          </p:cNvSpPr>
          <p:nvPr>
            <p:ph type="title"/>
          </p:nvPr>
        </p:nvSpPr>
        <p:spPr/>
        <p:txBody>
          <a:bodyPr/>
          <a:lstStyle/>
          <a:p>
            <a:r>
              <a:rPr lang="en-US" dirty="0"/>
              <a:t>System Setup</a:t>
            </a:r>
            <a:br>
              <a:rPr lang="en-US" dirty="0"/>
            </a:br>
            <a:r>
              <a:rPr lang="en-US" sz="2400" i="1" dirty="0" err="1"/>
              <a:t>Handpiece</a:t>
            </a:r>
            <a:r>
              <a:rPr lang="en-US" sz="2400" i="1" dirty="0"/>
              <a:t> Storage</a:t>
            </a:r>
            <a:endParaRPr lang="en-US" dirty="0"/>
          </a:p>
        </p:txBody>
      </p:sp>
      <p:sp>
        <p:nvSpPr>
          <p:cNvPr id="13" name="TextBox 6"/>
          <p:cNvSpPr txBox="1"/>
          <p:nvPr/>
        </p:nvSpPr>
        <p:spPr>
          <a:xfrm>
            <a:off x="1045591" y="2446021"/>
            <a:ext cx="1395095" cy="731520"/>
          </a:xfrm>
          <a:prstGeom prst="rect">
            <a:avLst/>
          </a:prstGeom>
          <a:noFill/>
        </p:spPr>
        <p:txBody>
          <a:bodyPr wrap="square" rtlCol="0">
            <a:noAutofit/>
          </a:bodyPr>
          <a:lstStyle/>
          <a:p>
            <a:pPr algn="r"/>
            <a:r>
              <a:rPr lang="en-US" sz="1400" dirty="0">
                <a:solidFill>
                  <a:schemeClr val="tx1">
                    <a:lumMod val="65000"/>
                    <a:lumOff val="35000"/>
                  </a:schemeClr>
                </a:solidFill>
                <a:ea typeface="Arial"/>
              </a:rPr>
              <a:t>Handpiece cable management &amp; support hook</a:t>
            </a:r>
            <a:endParaRPr lang="en-US" sz="1400" dirty="0">
              <a:solidFill>
                <a:schemeClr val="tx1">
                  <a:lumMod val="65000"/>
                  <a:lumOff val="35000"/>
                </a:schemeClr>
              </a:solidFill>
              <a:effectLst/>
              <a:ea typeface="MS Mincho"/>
            </a:endParaRPr>
          </a:p>
        </p:txBody>
      </p:sp>
      <p:cxnSp>
        <p:nvCxnSpPr>
          <p:cNvPr id="15" name="Straight Connector 14"/>
          <p:cNvCxnSpPr/>
          <p:nvPr/>
        </p:nvCxnSpPr>
        <p:spPr>
          <a:xfrm>
            <a:off x="2209800" y="2708782"/>
            <a:ext cx="11430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6" name="TextBox 6"/>
          <p:cNvSpPr txBox="1"/>
          <p:nvPr/>
        </p:nvSpPr>
        <p:spPr>
          <a:xfrm>
            <a:off x="7117080" y="3962400"/>
            <a:ext cx="1188720" cy="548640"/>
          </a:xfrm>
          <a:prstGeom prst="rect">
            <a:avLst/>
          </a:prstGeom>
          <a:noFill/>
        </p:spPr>
        <p:txBody>
          <a:bodyPr wrap="square" rtlCol="0">
            <a:noAutofit/>
          </a:bodyPr>
          <a:lstStyle/>
          <a:p>
            <a:pPr marL="0" marR="0">
              <a:spcBef>
                <a:spcPts val="0"/>
              </a:spcBef>
              <a:spcAft>
                <a:spcPts val="0"/>
              </a:spcAft>
            </a:pPr>
            <a:r>
              <a:rPr lang="en-US" sz="1400" dirty="0">
                <a:solidFill>
                  <a:schemeClr val="tx1">
                    <a:lumMod val="65000"/>
                    <a:lumOff val="35000"/>
                  </a:schemeClr>
                </a:solidFill>
                <a:ea typeface="Arial"/>
              </a:rPr>
              <a:t>R</a:t>
            </a:r>
            <a:r>
              <a:rPr lang="en-US" sz="1400" kern="1200" dirty="0">
                <a:solidFill>
                  <a:schemeClr val="tx1">
                    <a:lumMod val="65000"/>
                    <a:lumOff val="35000"/>
                  </a:schemeClr>
                </a:solidFill>
                <a:effectLst/>
                <a:ea typeface="Arial"/>
              </a:rPr>
              <a:t>eturn pad clip cradle</a:t>
            </a:r>
            <a:endParaRPr lang="en-US" sz="1400" dirty="0">
              <a:solidFill>
                <a:schemeClr val="tx1">
                  <a:lumMod val="65000"/>
                  <a:lumOff val="35000"/>
                </a:schemeClr>
              </a:solidFill>
              <a:effectLst/>
              <a:ea typeface="MS Mincho"/>
            </a:endParaRPr>
          </a:p>
        </p:txBody>
      </p:sp>
      <p:cxnSp>
        <p:nvCxnSpPr>
          <p:cNvPr id="18" name="Straight Connector 17"/>
          <p:cNvCxnSpPr/>
          <p:nvPr/>
        </p:nvCxnSpPr>
        <p:spPr>
          <a:xfrm flipH="1">
            <a:off x="4876801" y="4246444"/>
            <a:ext cx="2252983"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9" name="TextBox 6"/>
          <p:cNvSpPr txBox="1"/>
          <p:nvPr/>
        </p:nvSpPr>
        <p:spPr>
          <a:xfrm>
            <a:off x="914402" y="3992880"/>
            <a:ext cx="1318895" cy="731520"/>
          </a:xfrm>
          <a:prstGeom prst="rect">
            <a:avLst/>
          </a:prstGeom>
          <a:noFill/>
        </p:spPr>
        <p:txBody>
          <a:bodyPr wrap="square" rtlCol="0">
            <a:noAutofit/>
          </a:bodyPr>
          <a:lstStyle/>
          <a:p>
            <a:pPr algn="r"/>
            <a:r>
              <a:rPr lang="en-US" sz="1400" dirty="0">
                <a:solidFill>
                  <a:schemeClr val="tx1">
                    <a:lumMod val="65000"/>
                    <a:lumOff val="35000"/>
                  </a:schemeClr>
                </a:solidFill>
                <a:ea typeface="Arial"/>
              </a:rPr>
              <a:t>Magnetic handpiece cradle</a:t>
            </a:r>
            <a:endParaRPr lang="en-US" sz="1400" dirty="0">
              <a:solidFill>
                <a:schemeClr val="tx1">
                  <a:lumMod val="65000"/>
                  <a:lumOff val="35000"/>
                </a:schemeClr>
              </a:solidFill>
              <a:effectLst/>
              <a:ea typeface="MS Mincho"/>
            </a:endParaRPr>
          </a:p>
        </p:txBody>
      </p:sp>
      <p:cxnSp>
        <p:nvCxnSpPr>
          <p:cNvPr id="20" name="Straight Connector 19"/>
          <p:cNvCxnSpPr/>
          <p:nvPr/>
        </p:nvCxnSpPr>
        <p:spPr>
          <a:xfrm>
            <a:off x="2209800" y="4339462"/>
            <a:ext cx="13716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9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143000"/>
            <a:ext cx="9144000" cy="4389120"/>
            <a:chOff x="0" y="1143000"/>
            <a:chExt cx="9144000" cy="4389120"/>
          </a:xfrm>
        </p:grpSpPr>
        <p:sp>
          <p:nvSpPr>
            <p:cNvPr id="11" name="Rectangle 10"/>
            <p:cNvSpPr/>
            <p:nvPr/>
          </p:nvSpPr>
          <p:spPr>
            <a:xfrm>
              <a:off x="0" y="11430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143000"/>
              <a:ext cx="5486400" cy="4389120"/>
            </a:xfrm>
            <a:prstGeom prst="rect">
              <a:avLst/>
            </a:prstGeom>
          </p:spPr>
        </p:pic>
      </p:grpSp>
      <p:sp>
        <p:nvSpPr>
          <p:cNvPr id="2" name="Title 1"/>
          <p:cNvSpPr>
            <a:spLocks noGrp="1"/>
          </p:cNvSpPr>
          <p:nvPr>
            <p:ph type="title"/>
          </p:nvPr>
        </p:nvSpPr>
        <p:spPr/>
        <p:txBody>
          <a:bodyPr/>
          <a:lstStyle/>
          <a:p>
            <a:r>
              <a:rPr lang="en-US" dirty="0"/>
              <a:t>System Setup</a:t>
            </a:r>
            <a:br>
              <a:rPr lang="en-US" dirty="0"/>
            </a:br>
            <a:r>
              <a:rPr lang="en-US" sz="2400" i="1" dirty="0"/>
              <a:t>Footswitch Installation (Optional)</a:t>
            </a:r>
            <a:endParaRPr lang="en-US" i="1" dirty="0"/>
          </a:p>
        </p:txBody>
      </p:sp>
      <p:sp>
        <p:nvSpPr>
          <p:cNvPr id="10" name="TextBox 5"/>
          <p:cNvSpPr txBox="1"/>
          <p:nvPr/>
        </p:nvSpPr>
        <p:spPr>
          <a:xfrm>
            <a:off x="914400" y="4341125"/>
            <a:ext cx="1143000" cy="533400"/>
          </a:xfrm>
          <a:prstGeom prst="rect">
            <a:avLst/>
          </a:prstGeom>
          <a:noFill/>
        </p:spPr>
        <p:txBody>
          <a:bodyPr wrap="square" rtlCol="0">
            <a:noAutofit/>
          </a:bodyPr>
          <a:lstStyle/>
          <a:p>
            <a:pPr marL="0" marR="0" algn="r">
              <a:spcBef>
                <a:spcPts val="0"/>
              </a:spcBef>
              <a:spcAft>
                <a:spcPts val="0"/>
              </a:spcAft>
            </a:pPr>
            <a:r>
              <a:rPr lang="en-US" sz="1400" kern="1200" dirty="0">
                <a:solidFill>
                  <a:srgbClr val="4D4D4D"/>
                </a:solidFill>
                <a:effectLst/>
                <a:ea typeface="Arial"/>
              </a:rPr>
              <a:t>Footswitch</a:t>
            </a:r>
          </a:p>
          <a:p>
            <a:pPr marL="0" marR="0" algn="r">
              <a:spcBef>
                <a:spcPts val="0"/>
              </a:spcBef>
              <a:spcAft>
                <a:spcPts val="0"/>
              </a:spcAft>
            </a:pPr>
            <a:r>
              <a:rPr lang="en-US" sz="1400" dirty="0">
                <a:solidFill>
                  <a:srgbClr val="4D4D4D"/>
                </a:solidFill>
                <a:ea typeface="MS Mincho"/>
              </a:rPr>
              <a:t>(optional)</a:t>
            </a:r>
            <a:endParaRPr lang="en-US" sz="1400" dirty="0">
              <a:solidFill>
                <a:srgbClr val="4D4D4D"/>
              </a:solidFill>
              <a:effectLst/>
              <a:ea typeface="MS Mincho"/>
            </a:endParaRPr>
          </a:p>
        </p:txBody>
      </p:sp>
      <p:sp>
        <p:nvSpPr>
          <p:cNvPr id="12" name="TextBox 4"/>
          <p:cNvSpPr txBox="1"/>
          <p:nvPr/>
        </p:nvSpPr>
        <p:spPr>
          <a:xfrm>
            <a:off x="914400" y="2316480"/>
            <a:ext cx="1143000" cy="731520"/>
          </a:xfrm>
          <a:prstGeom prst="rect">
            <a:avLst/>
          </a:prstGeom>
          <a:noFill/>
        </p:spPr>
        <p:txBody>
          <a:bodyPr wrap="square" rtlCol="0">
            <a:noAutofit/>
          </a:bodyPr>
          <a:lstStyle/>
          <a:p>
            <a:pPr algn="r"/>
            <a:r>
              <a:rPr lang="en-US" sz="1400" dirty="0">
                <a:solidFill>
                  <a:srgbClr val="4D4D4D"/>
                </a:solidFill>
                <a:ea typeface="Arial"/>
              </a:rPr>
              <a:t>Connect footswitch cord to inlet</a:t>
            </a:r>
            <a:endParaRPr lang="en-US" sz="1400" dirty="0">
              <a:solidFill>
                <a:srgbClr val="4D4D4D"/>
              </a:solidFill>
              <a:effectLst/>
              <a:ea typeface="MS Mincho"/>
            </a:endParaRPr>
          </a:p>
        </p:txBody>
      </p:sp>
      <p:cxnSp>
        <p:nvCxnSpPr>
          <p:cNvPr id="13" name="Straight Connector 12"/>
          <p:cNvCxnSpPr/>
          <p:nvPr/>
        </p:nvCxnSpPr>
        <p:spPr>
          <a:xfrm>
            <a:off x="2055031" y="2667000"/>
            <a:ext cx="2743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82800" y="4607825"/>
            <a:ext cx="457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26002" y="4572000"/>
            <a:ext cx="3022599" cy="914400"/>
            <a:chOff x="2788920" y="2502367"/>
            <a:chExt cx="3022599" cy="457200"/>
          </a:xfrm>
        </p:grpSpPr>
        <p:sp>
          <p:nvSpPr>
            <p:cNvPr id="16" name="Round Same Side Corner Rectangle 15"/>
            <p:cNvSpPr/>
            <p:nvPr/>
          </p:nvSpPr>
          <p:spPr>
            <a:xfrm rot="16200000">
              <a:off x="2966720" y="2324567"/>
              <a:ext cx="457200" cy="81280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r>
                <a:rPr lang="en-US" b="1" dirty="0"/>
                <a:t>Note:</a:t>
              </a:r>
            </a:p>
          </p:txBody>
        </p:sp>
        <p:sp>
          <p:nvSpPr>
            <p:cNvPr id="17" name="Round Same Side Corner Rectangle 16"/>
            <p:cNvSpPr/>
            <p:nvPr/>
          </p:nvSpPr>
          <p:spPr>
            <a:xfrm rot="5400000">
              <a:off x="4450598" y="1598645"/>
              <a:ext cx="457200" cy="2264643"/>
            </a:xfrm>
            <a:prstGeom prst="round2SameRect">
              <a:avLst/>
            </a:prstGeom>
            <a:solidFill>
              <a:schemeClr val="bg1"/>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r>
                <a:rPr lang="en-US" sz="1200" dirty="0">
                  <a:solidFill>
                    <a:schemeClr val="tx1">
                      <a:lumMod val="65000"/>
                      <a:lumOff val="35000"/>
                    </a:schemeClr>
                  </a:solidFill>
                  <a:ea typeface="Arial"/>
                </a:rPr>
                <a:t>Handpiece treatment activation is disabled when footswitch is attached. To enable handpiece activation, disconnect footswitch.</a:t>
              </a:r>
              <a:endParaRPr lang="en-US" sz="1200" dirty="0">
                <a:solidFill>
                  <a:schemeClr val="tx1">
                    <a:lumMod val="65000"/>
                    <a:lumOff val="35000"/>
                  </a:schemeClr>
                </a:solidFill>
              </a:endParaRPr>
            </a:p>
          </p:txBody>
        </p:sp>
      </p:grpSp>
    </p:spTree>
    <p:extLst>
      <p:ext uri="{BB962C8B-B14F-4D97-AF65-F5344CB8AC3E}">
        <p14:creationId xmlns:p14="http://schemas.microsoft.com/office/powerpoint/2010/main" val="138725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6626"/>
            <a:ext cx="7543800" cy="1143000"/>
          </a:xfrm>
        </p:spPr>
        <p:txBody>
          <a:bodyPr>
            <a:normAutofit/>
          </a:bodyPr>
          <a:lstStyle/>
          <a:p>
            <a:r>
              <a:rPr lang="en-US" dirty="0"/>
              <a:t>System Setup</a:t>
            </a:r>
            <a:br>
              <a:rPr lang="en-US" dirty="0"/>
            </a:br>
            <a:r>
              <a:rPr lang="en-US" sz="2400" i="1" dirty="0"/>
              <a:t>Configure System: System Tools</a:t>
            </a:r>
            <a:endParaRPr lang="en-US" dirty="0"/>
          </a:p>
        </p:txBody>
      </p:sp>
      <p:sp>
        <p:nvSpPr>
          <p:cNvPr id="4" name="Content Placeholder 3"/>
          <p:cNvSpPr>
            <a:spLocks noGrp="1"/>
          </p:cNvSpPr>
          <p:nvPr>
            <p:ph sz="half" idx="2"/>
          </p:nvPr>
        </p:nvSpPr>
        <p:spPr>
          <a:xfrm>
            <a:off x="4267200" y="1265582"/>
            <a:ext cx="4724400" cy="5394960"/>
          </a:xfrm>
        </p:spPr>
        <p:txBody>
          <a:bodyPr>
            <a:normAutofit/>
          </a:bodyPr>
          <a:lstStyle/>
          <a:p>
            <a:pPr marL="0" indent="0">
              <a:buNone/>
            </a:pPr>
            <a:r>
              <a:rPr lang="en-US" sz="1400" dirty="0">
                <a:solidFill>
                  <a:srgbClr val="39003B"/>
                </a:solidFill>
              </a:rPr>
              <a:t>Screen Lock</a:t>
            </a:r>
          </a:p>
          <a:p>
            <a:pPr marL="171450" lvl="1" indent="-171450">
              <a:spcBef>
                <a:spcPts val="0"/>
              </a:spcBef>
              <a:buFont typeface="Calibri" panose="020F0502020204030204" pitchFamily="34" charset="0"/>
              <a:buChar char="●"/>
            </a:pPr>
            <a:r>
              <a:rPr lang="en-US" sz="1200" dirty="0"/>
              <a:t>Temporarily locks touchscreen; tap “System Tools” button to unlock</a:t>
            </a:r>
          </a:p>
          <a:p>
            <a:pPr marL="0" indent="0">
              <a:spcBef>
                <a:spcPts val="900"/>
              </a:spcBef>
              <a:buNone/>
            </a:pPr>
            <a:r>
              <a:rPr lang="en-US" sz="1400" dirty="0">
                <a:solidFill>
                  <a:srgbClr val="39003B"/>
                </a:solidFill>
              </a:rPr>
              <a:t>Language</a:t>
            </a:r>
          </a:p>
          <a:p>
            <a:pPr marL="171450" lvl="1" indent="-171450">
              <a:spcBef>
                <a:spcPts val="0"/>
              </a:spcBef>
              <a:buFont typeface="Calibri" panose="020F0502020204030204" pitchFamily="34" charset="0"/>
              <a:buChar char="●"/>
            </a:pPr>
            <a:r>
              <a:rPr lang="en-US" sz="1200" dirty="0"/>
              <a:t>Choose display language; reboot to use newly selected language</a:t>
            </a:r>
          </a:p>
          <a:p>
            <a:pPr marL="0" indent="0">
              <a:spcBef>
                <a:spcPts val="900"/>
              </a:spcBef>
              <a:buNone/>
            </a:pPr>
            <a:r>
              <a:rPr lang="en-US" sz="1400" dirty="0">
                <a:solidFill>
                  <a:srgbClr val="39003B"/>
                </a:solidFill>
              </a:rPr>
              <a:t>Main Volume</a:t>
            </a:r>
          </a:p>
          <a:p>
            <a:pPr marL="171450" lvl="1" indent="-171450">
              <a:spcBef>
                <a:spcPts val="0"/>
              </a:spcBef>
              <a:buFont typeface="Calibri" panose="020F0502020204030204" pitchFamily="34" charset="0"/>
              <a:buChar char="●"/>
            </a:pPr>
            <a:r>
              <a:rPr lang="en-US" sz="1200" dirty="0"/>
              <a:t>Adjust volume for “event” tones</a:t>
            </a:r>
          </a:p>
          <a:p>
            <a:pPr marL="0" indent="0">
              <a:spcBef>
                <a:spcPts val="900"/>
              </a:spcBef>
              <a:buNone/>
            </a:pPr>
            <a:r>
              <a:rPr lang="en-US" sz="1400" dirty="0">
                <a:solidFill>
                  <a:srgbClr val="39003B"/>
                </a:solidFill>
              </a:rPr>
              <a:t>RF Volume</a:t>
            </a:r>
          </a:p>
          <a:p>
            <a:pPr marL="171450" lvl="1" indent="-171450">
              <a:spcBef>
                <a:spcPts val="0"/>
              </a:spcBef>
              <a:buFont typeface="Calibri" panose="020F0502020204030204" pitchFamily="34" charset="0"/>
              <a:buChar char="●"/>
            </a:pPr>
            <a:r>
              <a:rPr lang="en-US" sz="1200" dirty="0"/>
              <a:t>Adjust volume for “energy delivery” tone</a:t>
            </a:r>
          </a:p>
          <a:p>
            <a:pPr marL="0" indent="0">
              <a:spcBef>
                <a:spcPts val="900"/>
              </a:spcBef>
              <a:buNone/>
            </a:pPr>
            <a:r>
              <a:rPr lang="en-US" sz="1400" dirty="0">
                <a:solidFill>
                  <a:srgbClr val="39003B"/>
                </a:solidFill>
              </a:rPr>
              <a:t>Sound Style</a:t>
            </a:r>
          </a:p>
          <a:p>
            <a:pPr marL="171450" lvl="1" indent="-171450">
              <a:spcBef>
                <a:spcPts val="0"/>
              </a:spcBef>
              <a:buFont typeface="Calibri" panose="020F0502020204030204" pitchFamily="34" charset="0"/>
              <a:buChar char="●"/>
            </a:pPr>
            <a:r>
              <a:rPr lang="en-US" sz="1200" dirty="0"/>
              <a:t>Choose style of audible tones</a:t>
            </a:r>
          </a:p>
          <a:p>
            <a:pPr marL="0" indent="0">
              <a:spcBef>
                <a:spcPts val="900"/>
              </a:spcBef>
              <a:buNone/>
            </a:pPr>
            <a:r>
              <a:rPr lang="en-US" sz="1400" dirty="0">
                <a:solidFill>
                  <a:srgbClr val="39003B"/>
                </a:solidFill>
              </a:rPr>
              <a:t>Training Mode</a:t>
            </a:r>
          </a:p>
          <a:p>
            <a:pPr marL="171450" lvl="1" indent="-171450">
              <a:spcBef>
                <a:spcPts val="0"/>
              </a:spcBef>
              <a:buFont typeface="Calibri" panose="020F0502020204030204" pitchFamily="34" charset="0"/>
              <a:buChar char="●"/>
            </a:pPr>
            <a:r>
              <a:rPr lang="en-US" sz="1200" dirty="0"/>
              <a:t>No energy/cryogen delivered; no treatment progress bar</a:t>
            </a:r>
          </a:p>
          <a:p>
            <a:pPr marL="171450" lvl="1" indent="-171450">
              <a:spcBef>
                <a:spcPts val="0"/>
              </a:spcBef>
              <a:buFont typeface="Calibri" panose="020F0502020204030204" pitchFamily="34" charset="0"/>
              <a:buChar char="●"/>
            </a:pPr>
            <a:r>
              <a:rPr lang="en-US" sz="1200" dirty="0"/>
              <a:t>To exit, restart system and verify “Training Mode” no longer displayed</a:t>
            </a:r>
          </a:p>
          <a:p>
            <a:pPr marL="0" indent="0">
              <a:spcBef>
                <a:spcPts val="900"/>
              </a:spcBef>
              <a:buNone/>
            </a:pPr>
            <a:r>
              <a:rPr lang="en-US" sz="1400" dirty="0">
                <a:solidFill>
                  <a:srgbClr val="39003B"/>
                </a:solidFill>
              </a:rPr>
              <a:t>Retrieve Logs</a:t>
            </a:r>
          </a:p>
          <a:p>
            <a:pPr marL="171450" lvl="1" indent="-171450">
              <a:spcBef>
                <a:spcPts val="0"/>
              </a:spcBef>
              <a:buFont typeface="Calibri" panose="020F0502020204030204" pitchFamily="34" charset="0"/>
              <a:buChar char="●"/>
            </a:pPr>
            <a:r>
              <a:rPr lang="en-US" sz="1200" dirty="0"/>
              <a:t>Solta Medical service engineer or authorized personnel use only</a:t>
            </a:r>
          </a:p>
          <a:p>
            <a:pPr marL="0" indent="0">
              <a:spcBef>
                <a:spcPts val="900"/>
              </a:spcBef>
              <a:buNone/>
            </a:pPr>
            <a:r>
              <a:rPr lang="en-US" sz="1400" dirty="0">
                <a:solidFill>
                  <a:srgbClr val="39003B"/>
                </a:solidFill>
              </a:rPr>
              <a:t>System Default</a:t>
            </a:r>
          </a:p>
          <a:p>
            <a:pPr marL="171450" lvl="1" indent="-171450">
              <a:spcBef>
                <a:spcPts val="0"/>
              </a:spcBef>
              <a:buFont typeface="Calibri" panose="020F0502020204030204" pitchFamily="34" charset="0"/>
              <a:buChar char="●"/>
            </a:pPr>
            <a:r>
              <a:rPr lang="en-US" sz="1200" dirty="0"/>
              <a:t>Return system to default settings</a:t>
            </a:r>
          </a:p>
          <a:p>
            <a:pPr marL="0" indent="0">
              <a:spcBef>
                <a:spcPts val="900"/>
              </a:spcBef>
              <a:buNone/>
            </a:pPr>
            <a:r>
              <a:rPr lang="en-US" sz="1400" dirty="0">
                <a:solidFill>
                  <a:srgbClr val="39003B"/>
                </a:solidFill>
              </a:rPr>
              <a:t>Tip Summary</a:t>
            </a:r>
          </a:p>
          <a:p>
            <a:pPr marL="171450" lvl="1" indent="-171450">
              <a:spcBef>
                <a:spcPts val="0"/>
              </a:spcBef>
              <a:buFont typeface="Calibri" panose="020F0502020204030204" pitchFamily="34" charset="0"/>
              <a:buChar char="●"/>
            </a:pPr>
            <a:r>
              <a:rPr lang="en-US" sz="1200" dirty="0"/>
              <a:t>Displays tip summary data of current treatment tip </a:t>
            </a:r>
          </a:p>
          <a:p>
            <a:pPr marL="0" indent="0">
              <a:spcBef>
                <a:spcPts val="900"/>
              </a:spcBef>
              <a:buNone/>
            </a:pPr>
            <a:r>
              <a:rPr lang="en-US" sz="1400" dirty="0">
                <a:solidFill>
                  <a:srgbClr val="39003B"/>
                </a:solidFill>
              </a:rPr>
              <a:t>About</a:t>
            </a:r>
          </a:p>
          <a:p>
            <a:pPr marL="171450" lvl="1" indent="-171450">
              <a:spcBef>
                <a:spcPts val="0"/>
              </a:spcBef>
              <a:buFont typeface="Calibri" panose="020F0502020204030204" pitchFamily="34" charset="0"/>
              <a:buChar char="●"/>
            </a:pPr>
            <a:r>
              <a:rPr lang="en-US" sz="1200" dirty="0"/>
              <a:t>View system information (e.g. serial number and software version)</a:t>
            </a:r>
          </a:p>
        </p:txBody>
      </p:sp>
      <p:pic>
        <p:nvPicPr>
          <p:cNvPr id="6" name="Content Placeholder 5" descr="C:\Users\rmalwitz\Desktop\Systemtools2.bmp"/>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31265"/>
            <a:ext cx="3840480" cy="2398314"/>
          </a:xfrm>
          <a:prstGeom prst="rect">
            <a:avLst/>
          </a:prstGeom>
          <a:noFill/>
          <a:ln>
            <a:noFill/>
          </a:ln>
        </p:spPr>
      </p:pic>
      <p:grpSp>
        <p:nvGrpSpPr>
          <p:cNvPr id="7" name="Group 6"/>
          <p:cNvGrpSpPr/>
          <p:nvPr/>
        </p:nvGrpSpPr>
        <p:grpSpPr>
          <a:xfrm>
            <a:off x="198120" y="1407715"/>
            <a:ext cx="3840480" cy="712320"/>
            <a:chOff x="487680" y="5867906"/>
            <a:chExt cx="3810000" cy="738664"/>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5870835"/>
              <a:ext cx="731520" cy="731520"/>
            </a:xfrm>
            <a:prstGeom prst="roundRect">
              <a:avLst>
                <a:gd name="adj" fmla="val 16365"/>
              </a:avLst>
            </a:prstGeom>
            <a:solidFill>
              <a:srgbClr val="FFFFFF">
                <a:shade val="85000"/>
              </a:srgbClr>
            </a:solidFill>
            <a:ln>
              <a:noFill/>
            </a:ln>
            <a:effectLst/>
          </p:spPr>
        </p:pic>
        <p:grpSp>
          <p:nvGrpSpPr>
            <p:cNvPr id="9" name="Group 8"/>
            <p:cNvGrpSpPr/>
            <p:nvPr/>
          </p:nvGrpSpPr>
          <p:grpSpPr>
            <a:xfrm>
              <a:off x="487680" y="5867906"/>
              <a:ext cx="3810000" cy="738664"/>
              <a:chOff x="487680" y="5869882"/>
              <a:chExt cx="3810000" cy="738664"/>
            </a:xfrm>
          </p:grpSpPr>
          <p:grpSp>
            <p:nvGrpSpPr>
              <p:cNvPr id="10" name="Group 9"/>
              <p:cNvGrpSpPr/>
              <p:nvPr/>
            </p:nvGrpSpPr>
            <p:grpSpPr>
              <a:xfrm>
                <a:off x="487680" y="5873459"/>
                <a:ext cx="3810000" cy="731523"/>
                <a:chOff x="487680" y="5852160"/>
                <a:chExt cx="3810000" cy="548643"/>
              </a:xfrm>
            </p:grpSpPr>
            <p:sp>
              <p:nvSpPr>
                <p:cNvPr id="12" name="Round Same Side Corner Rectangle 11"/>
                <p:cNvSpPr/>
                <p:nvPr/>
              </p:nvSpPr>
              <p:spPr>
                <a:xfrm rot="16200000">
                  <a:off x="579120" y="5760720"/>
                  <a:ext cx="548640"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a:t>
                  </a:r>
                </a:p>
              </p:txBody>
            </p:sp>
            <p:sp>
              <p:nvSpPr>
                <p:cNvPr id="13" name="Round Same Side Corner Rectangle 12"/>
                <p:cNvSpPr/>
                <p:nvPr/>
              </p:nvSpPr>
              <p:spPr>
                <a:xfrm rot="5400000">
                  <a:off x="2491740" y="4594863"/>
                  <a:ext cx="548640" cy="3063240"/>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11" name="TextBox 10"/>
              <p:cNvSpPr txBox="1"/>
              <p:nvPr/>
            </p:nvSpPr>
            <p:spPr>
              <a:xfrm>
                <a:off x="1234440" y="5869882"/>
                <a:ext cx="2286000" cy="738664"/>
              </a:xfrm>
              <a:prstGeom prst="rect">
                <a:avLst/>
              </a:prstGeom>
              <a:noFill/>
            </p:spPr>
            <p:txBody>
              <a:bodyPr wrap="square" rtlCol="0" anchor="ctr">
                <a:spAutoFit/>
              </a:bodyPr>
              <a:lstStyle/>
              <a:p>
                <a:r>
                  <a:rPr lang="en-US" sz="1400" dirty="0">
                    <a:solidFill>
                      <a:schemeClr val="tx1">
                        <a:lumMod val="65000"/>
                        <a:lumOff val="35000"/>
                      </a:schemeClr>
                    </a:solidFill>
                  </a:rPr>
                  <a:t>Press System Tools button to access menu and adjust desired settings</a:t>
                </a:r>
              </a:p>
            </p:txBody>
          </p:sp>
        </p:grpSp>
      </p:grpSp>
      <p:sp>
        <p:nvSpPr>
          <p:cNvPr id="14" name="TextBox 6"/>
          <p:cNvSpPr txBox="1"/>
          <p:nvPr/>
        </p:nvSpPr>
        <p:spPr>
          <a:xfrm>
            <a:off x="2621280" y="6035702"/>
            <a:ext cx="1097280" cy="455877"/>
          </a:xfrm>
          <a:prstGeom prst="rect">
            <a:avLst/>
          </a:prstGeom>
          <a:noFill/>
        </p:spPr>
        <p:txBody>
          <a:bodyPr wrap="square" rtlCol="0">
            <a:noAutofit/>
          </a:bodyPr>
          <a:lstStyle/>
          <a:p>
            <a:r>
              <a:rPr lang="en-US" sz="1400" dirty="0">
                <a:solidFill>
                  <a:schemeClr val="tx1">
                    <a:lumMod val="65000"/>
                    <a:lumOff val="35000"/>
                  </a:schemeClr>
                </a:solidFill>
                <a:ea typeface="Arial"/>
              </a:rPr>
              <a:t>Back/Menu Exit Button</a:t>
            </a:r>
            <a:endParaRPr lang="en-US" sz="1400" dirty="0">
              <a:solidFill>
                <a:schemeClr val="tx1">
                  <a:lumMod val="65000"/>
                  <a:lumOff val="35000"/>
                </a:schemeClr>
              </a:solidFill>
              <a:ea typeface="MS Mincho"/>
            </a:endParaRPr>
          </a:p>
        </p:txBody>
      </p:sp>
      <p:sp>
        <p:nvSpPr>
          <p:cNvPr id="17" name="TextBox 5"/>
          <p:cNvSpPr txBox="1"/>
          <p:nvPr/>
        </p:nvSpPr>
        <p:spPr>
          <a:xfrm>
            <a:off x="152400" y="5897880"/>
            <a:ext cx="1645920" cy="731520"/>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cs typeface="Arial" panose="020B0604020202020204" pitchFamily="34" charset="0"/>
              </a:rPr>
              <a:t>System Tools menu </a:t>
            </a:r>
            <a:r>
              <a:rPr lang="en-US" sz="1200" kern="1200" dirty="0">
                <a:solidFill>
                  <a:schemeClr val="tx1">
                    <a:lumMod val="65000"/>
                    <a:lumOff val="35000"/>
                  </a:schemeClr>
                </a:solidFill>
                <a:effectLst/>
                <a:ea typeface="Arial"/>
                <a:cs typeface="Arial" panose="020B0604020202020204" pitchFamily="34" charset="0"/>
              </a:rPr>
              <a:t>(s</a:t>
            </a:r>
            <a:r>
              <a:rPr lang="en-US" sz="1200" dirty="0">
                <a:solidFill>
                  <a:schemeClr val="tx1">
                    <a:lumMod val="65000"/>
                    <a:lumOff val="35000"/>
                  </a:schemeClr>
                </a:solidFill>
                <a:ea typeface="MS Mincho"/>
                <a:cs typeface="Arial" panose="020B0604020202020204" pitchFamily="34" charset="0"/>
              </a:rPr>
              <a:t>elect desired function and follow prompts)</a:t>
            </a:r>
            <a:endParaRPr lang="en-US" sz="1200" dirty="0">
              <a:solidFill>
                <a:schemeClr val="tx1">
                  <a:lumMod val="65000"/>
                  <a:lumOff val="35000"/>
                </a:schemeClr>
              </a:solidFill>
              <a:effectLst/>
              <a:ea typeface="MS Mincho"/>
              <a:cs typeface="Arial" panose="020B0604020202020204" pitchFamily="34" charset="0"/>
            </a:endParaRPr>
          </a:p>
        </p:txBody>
      </p:sp>
      <p:cxnSp>
        <p:nvCxnSpPr>
          <p:cNvPr id="21" name="Elbow Connector 20"/>
          <p:cNvCxnSpPr>
            <a:stCxn id="17" idx="3"/>
          </p:cNvCxnSpPr>
          <p:nvPr/>
        </p:nvCxnSpPr>
        <p:spPr>
          <a:xfrm flipV="1">
            <a:off x="1798320" y="4281780"/>
            <a:ext cx="320040" cy="1981861"/>
          </a:xfrm>
          <a:prstGeom prst="bentConnector2">
            <a:avLst/>
          </a:prstGeom>
          <a:ln w="12700">
            <a:solidFill>
              <a:srgbClr val="9D3F98"/>
            </a:solidFill>
            <a:tailEnd type="ova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3642360" y="3595980"/>
            <a:ext cx="320040" cy="2667662"/>
          </a:xfrm>
          <a:prstGeom prst="bentConnector2">
            <a:avLst/>
          </a:prstGeom>
          <a:ln w="12700">
            <a:solidFill>
              <a:srgbClr val="9D3F98"/>
            </a:solidFill>
            <a:tailEnd type="ova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28600" y="2362201"/>
            <a:ext cx="3810000" cy="732675"/>
            <a:chOff x="487680" y="5871483"/>
            <a:chExt cx="3810000" cy="732675"/>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160" y="5872638"/>
              <a:ext cx="731520" cy="731520"/>
            </a:xfrm>
            <a:prstGeom prst="roundRect">
              <a:avLst>
                <a:gd name="adj" fmla="val 16365"/>
              </a:avLst>
            </a:prstGeom>
            <a:solidFill>
              <a:srgbClr val="FFFFFF">
                <a:shade val="85000"/>
              </a:srgbClr>
            </a:solidFill>
            <a:ln>
              <a:noFill/>
            </a:ln>
            <a:effectLst/>
          </p:spPr>
        </p:pic>
        <p:grpSp>
          <p:nvGrpSpPr>
            <p:cNvPr id="19" name="Group 18"/>
            <p:cNvGrpSpPr/>
            <p:nvPr/>
          </p:nvGrpSpPr>
          <p:grpSpPr>
            <a:xfrm>
              <a:off x="487680" y="5871483"/>
              <a:ext cx="3810000" cy="731523"/>
              <a:chOff x="487680" y="5873459"/>
              <a:chExt cx="3810000" cy="731523"/>
            </a:xfrm>
          </p:grpSpPr>
          <p:grpSp>
            <p:nvGrpSpPr>
              <p:cNvPr id="20" name="Group 19"/>
              <p:cNvGrpSpPr/>
              <p:nvPr/>
            </p:nvGrpSpPr>
            <p:grpSpPr>
              <a:xfrm>
                <a:off x="487680" y="5873459"/>
                <a:ext cx="3810000" cy="731523"/>
                <a:chOff x="487680" y="5852160"/>
                <a:chExt cx="3810000" cy="548643"/>
              </a:xfrm>
            </p:grpSpPr>
            <p:sp>
              <p:nvSpPr>
                <p:cNvPr id="24" name="Round Same Side Corner Rectangle 23"/>
                <p:cNvSpPr/>
                <p:nvPr/>
              </p:nvSpPr>
              <p:spPr>
                <a:xfrm rot="16200000">
                  <a:off x="579120" y="5760720"/>
                  <a:ext cx="548640"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2</a:t>
                  </a:r>
                </a:p>
              </p:txBody>
            </p:sp>
            <p:sp>
              <p:nvSpPr>
                <p:cNvPr id="25" name="Round Same Side Corner Rectangle 24"/>
                <p:cNvSpPr/>
                <p:nvPr/>
              </p:nvSpPr>
              <p:spPr>
                <a:xfrm rot="5400000">
                  <a:off x="2491740" y="4594863"/>
                  <a:ext cx="548640" cy="3063240"/>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22" name="TextBox 21"/>
              <p:cNvSpPr txBox="1"/>
              <p:nvPr/>
            </p:nvSpPr>
            <p:spPr>
              <a:xfrm>
                <a:off x="1234440" y="5977605"/>
                <a:ext cx="2286000" cy="523220"/>
              </a:xfrm>
              <a:prstGeom prst="rect">
                <a:avLst/>
              </a:prstGeom>
              <a:noFill/>
            </p:spPr>
            <p:txBody>
              <a:bodyPr wrap="square" rtlCol="0" anchor="ctr">
                <a:spAutoFit/>
              </a:bodyPr>
              <a:lstStyle/>
              <a:p>
                <a:r>
                  <a:rPr lang="en-US" sz="1400" dirty="0">
                    <a:solidFill>
                      <a:schemeClr val="tx1">
                        <a:lumMod val="65000"/>
                        <a:lumOff val="35000"/>
                      </a:schemeClr>
                    </a:solidFill>
                  </a:rPr>
                  <a:t>Press Back button to return to previous menu/exit</a:t>
                </a:r>
              </a:p>
            </p:txBody>
          </p:sp>
        </p:grpSp>
      </p:grpSp>
    </p:spTree>
    <p:extLst>
      <p:ext uri="{BB962C8B-B14F-4D97-AF65-F5344CB8AC3E}">
        <p14:creationId xmlns:p14="http://schemas.microsoft.com/office/powerpoint/2010/main" val="173077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System Setup</a:t>
            </a:r>
            <a:br>
              <a:rPr lang="en-US" dirty="0">
                <a:solidFill>
                  <a:prstClr val="white"/>
                </a:solidFill>
              </a:rPr>
            </a:br>
            <a:r>
              <a:rPr lang="en-US" sz="2400" i="1" dirty="0">
                <a:solidFill>
                  <a:prstClr val="white"/>
                </a:solidFill>
              </a:rPr>
              <a:t>System Tools: Training Mode</a:t>
            </a:r>
            <a:endParaRPr lang="en-US" dirty="0"/>
          </a:p>
        </p:txBody>
      </p:sp>
      <p:sp>
        <p:nvSpPr>
          <p:cNvPr id="3" name="Content Placeholder 2"/>
          <p:cNvSpPr>
            <a:spLocks noGrp="1"/>
          </p:cNvSpPr>
          <p:nvPr>
            <p:ph idx="1"/>
          </p:nvPr>
        </p:nvSpPr>
        <p:spPr>
          <a:xfrm>
            <a:off x="152400" y="1295400"/>
            <a:ext cx="8839200" cy="3733800"/>
          </a:xfrm>
        </p:spPr>
        <p:txBody>
          <a:bodyPr>
            <a:normAutofit lnSpcReduction="10000"/>
          </a:bodyPr>
          <a:lstStyle/>
          <a:p>
            <a:r>
              <a:rPr lang="en-US" dirty="0"/>
              <a:t>Allows for mock procedure training</a:t>
            </a:r>
          </a:p>
          <a:p>
            <a:pPr lvl="1"/>
            <a:r>
              <a:rPr lang="en-US" dirty="0"/>
              <a:t>No RF energy delivered</a:t>
            </a:r>
          </a:p>
          <a:p>
            <a:pPr lvl="1"/>
            <a:r>
              <a:rPr lang="en-US" dirty="0"/>
              <a:t>No cryogen delivered</a:t>
            </a:r>
          </a:p>
          <a:p>
            <a:pPr lvl="1"/>
            <a:r>
              <a:rPr lang="en-US" dirty="0"/>
              <a:t>Treatment progress bar does not function</a:t>
            </a:r>
          </a:p>
          <a:p>
            <a:r>
              <a:rPr lang="en-US" dirty="0"/>
              <a:t>Verify “Training Mode” is displayed on screen</a:t>
            </a:r>
          </a:p>
          <a:p>
            <a:r>
              <a:rPr lang="en-US" dirty="0"/>
              <a:t>To exit Training Mode, power system off then on</a:t>
            </a:r>
          </a:p>
          <a:p>
            <a:pPr lvl="1"/>
            <a:r>
              <a:rPr lang="en-US" dirty="0"/>
              <a:t>Verify that “Training Mode” is no longer displayed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416" y="5105891"/>
            <a:ext cx="2487168" cy="1553499"/>
          </a:xfrm>
          <a:prstGeom prst="rect">
            <a:avLst/>
          </a:prstGeom>
        </p:spPr>
      </p:pic>
      <p:sp>
        <p:nvSpPr>
          <p:cNvPr id="7" name="TextBox 6"/>
          <p:cNvSpPr txBox="1"/>
          <p:nvPr/>
        </p:nvSpPr>
        <p:spPr>
          <a:xfrm>
            <a:off x="990600" y="6248400"/>
            <a:ext cx="1993901" cy="329184"/>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Training </a:t>
            </a:r>
            <a:r>
              <a:rPr lang="en-US" sz="1400" dirty="0">
                <a:solidFill>
                  <a:schemeClr val="tx1">
                    <a:lumMod val="65000"/>
                    <a:lumOff val="35000"/>
                  </a:schemeClr>
                </a:solidFill>
                <a:ea typeface="Arial"/>
              </a:rPr>
              <a:t>m</a:t>
            </a:r>
            <a:r>
              <a:rPr lang="en-US" sz="1400" kern="1200" dirty="0">
                <a:solidFill>
                  <a:schemeClr val="tx1">
                    <a:lumMod val="65000"/>
                    <a:lumOff val="35000"/>
                  </a:schemeClr>
                </a:solidFill>
                <a:effectLst/>
                <a:ea typeface="Arial"/>
              </a:rPr>
              <a:t>ode indicator</a:t>
            </a:r>
            <a:endParaRPr lang="en-US" sz="1400" dirty="0">
              <a:solidFill>
                <a:schemeClr val="tx1">
                  <a:lumMod val="65000"/>
                  <a:lumOff val="35000"/>
                </a:schemeClr>
              </a:solidFill>
              <a:effectLst/>
              <a:ea typeface="MS Mincho"/>
            </a:endParaRPr>
          </a:p>
        </p:txBody>
      </p:sp>
      <p:cxnSp>
        <p:nvCxnSpPr>
          <p:cNvPr id="8" name="Straight Connector 7"/>
          <p:cNvCxnSpPr/>
          <p:nvPr/>
        </p:nvCxnSpPr>
        <p:spPr>
          <a:xfrm>
            <a:off x="2971800" y="6420536"/>
            <a:ext cx="457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32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1" y="1524001"/>
            <a:ext cx="2390324" cy="4302583"/>
          </a:xfrm>
          <a:prstGeom prst="rect">
            <a:avLst/>
          </a:prstGeom>
        </p:spPr>
      </p:pic>
      <p:sp>
        <p:nvSpPr>
          <p:cNvPr id="2" name="Title 1"/>
          <p:cNvSpPr>
            <a:spLocks noGrp="1"/>
          </p:cNvSpPr>
          <p:nvPr>
            <p:ph type="title"/>
          </p:nvPr>
        </p:nvSpPr>
        <p:spPr/>
        <p:txBody>
          <a:bodyPr/>
          <a:lstStyle/>
          <a:p>
            <a:r>
              <a:rPr lang="en-US" dirty="0"/>
              <a:t>Introduction</a:t>
            </a:r>
          </a:p>
        </p:txBody>
      </p:sp>
      <p:sp>
        <p:nvSpPr>
          <p:cNvPr id="4" name="Content Placeholder 3"/>
          <p:cNvSpPr>
            <a:spLocks noGrp="1"/>
          </p:cNvSpPr>
          <p:nvPr>
            <p:ph idx="1"/>
          </p:nvPr>
        </p:nvSpPr>
        <p:spPr>
          <a:xfrm>
            <a:off x="152400" y="1295400"/>
            <a:ext cx="6400800" cy="5303520"/>
          </a:xfrm>
        </p:spPr>
        <p:txBody>
          <a:bodyPr>
            <a:normAutofit fontScale="77500" lnSpcReduction="20000"/>
          </a:bodyPr>
          <a:lstStyle/>
          <a:p>
            <a:r>
              <a:rPr lang="en-US" dirty="0"/>
              <a:t>The Thermage FLX</a:t>
            </a:r>
            <a:r>
              <a:rPr lang="en-US" baseline="30000" dirty="0"/>
              <a:t>™</a:t>
            </a:r>
            <a:r>
              <a:rPr lang="en-US" dirty="0"/>
              <a:t> system is a capacitively-coupled radiofrequency device indicated for non-invasive wrinkle-reduction procedures</a:t>
            </a:r>
          </a:p>
          <a:p>
            <a:r>
              <a:rPr lang="en-US" dirty="0"/>
              <a:t>It is intended to be operated by a trained healthcare professional</a:t>
            </a:r>
          </a:p>
          <a:p>
            <a:r>
              <a:rPr lang="en-US" dirty="0"/>
              <a:t>This training presentation provides only a general overview of the system and instructions for use</a:t>
            </a:r>
          </a:p>
          <a:p>
            <a:r>
              <a:rPr lang="en-US" dirty="0"/>
              <a:t>Read the user manual in its entirety before using the system, accessories, components, or performing a Thermage</a:t>
            </a:r>
            <a:r>
              <a:rPr lang="en-US" baseline="30000" dirty="0"/>
              <a:t>®</a:t>
            </a:r>
            <a:r>
              <a:rPr lang="en-US" dirty="0"/>
              <a:t> procedure</a:t>
            </a:r>
          </a:p>
          <a:p>
            <a:r>
              <a:rPr lang="en-US" dirty="0"/>
              <a:t>Contact Solta Medical product support, a local representative, or an authorized distributor for installation of the system</a:t>
            </a:r>
          </a:p>
        </p:txBody>
      </p:sp>
    </p:spTree>
    <p:extLst>
      <p:ext uri="{BB962C8B-B14F-4D97-AF65-F5344CB8AC3E}">
        <p14:creationId xmlns:p14="http://schemas.microsoft.com/office/powerpoint/2010/main" val="4117292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overview</a:t>
            </a:r>
          </a:p>
        </p:txBody>
      </p:sp>
    </p:spTree>
    <p:extLst>
      <p:ext uri="{BB962C8B-B14F-4D97-AF65-F5344CB8AC3E}">
        <p14:creationId xmlns:p14="http://schemas.microsoft.com/office/powerpoint/2010/main" val="139061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Pre-Treatment: System Preparation</a:t>
            </a:r>
          </a:p>
        </p:txBody>
      </p:sp>
      <p:grpSp>
        <p:nvGrpSpPr>
          <p:cNvPr id="89" name="Group 88"/>
          <p:cNvGrpSpPr/>
          <p:nvPr/>
        </p:nvGrpSpPr>
        <p:grpSpPr>
          <a:xfrm>
            <a:off x="304801" y="1442444"/>
            <a:ext cx="8534403" cy="1107996"/>
            <a:chOff x="304800" y="1442444"/>
            <a:chExt cx="8534403" cy="1107996"/>
          </a:xfrm>
        </p:grpSpPr>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221" y="1652409"/>
              <a:ext cx="1387179" cy="887591"/>
            </a:xfrm>
            <a:prstGeom prst="rect">
              <a:avLst/>
            </a:prstGeom>
          </p:spPr>
        </p:pic>
        <p:grpSp>
          <p:nvGrpSpPr>
            <p:cNvPr id="68" name="Group 67"/>
            <p:cNvGrpSpPr/>
            <p:nvPr/>
          </p:nvGrpSpPr>
          <p:grpSpPr>
            <a:xfrm>
              <a:off x="304800" y="1442444"/>
              <a:ext cx="8534403" cy="1107996"/>
              <a:chOff x="304800" y="5092437"/>
              <a:chExt cx="8534403" cy="1108001"/>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092437"/>
                <a:ext cx="5806440" cy="1108001"/>
              </a:xfrm>
              <a:prstGeom prst="rect">
                <a:avLst/>
              </a:prstGeom>
              <a:noFill/>
            </p:spPr>
            <p:txBody>
              <a:bodyPr wrap="square" rtlCol="0" anchor="ctr">
                <a:spAutoFit/>
              </a:bodyPr>
              <a:lstStyle/>
              <a:p>
                <a:pPr lvl="0"/>
                <a:r>
                  <a:rPr lang="en-US" sz="2400" dirty="0">
                    <a:solidFill>
                      <a:srgbClr val="4D4D4D"/>
                    </a:solidFill>
                    <a:cs typeface="Arial" pitchFamily="34" charset="0"/>
                  </a:rPr>
                  <a:t>Plug in power cord and position system</a:t>
                </a:r>
              </a:p>
              <a:p>
                <a:pPr marL="109538" lvl="0" indent="-109538">
                  <a:buFont typeface="Arial" pitchFamily="34" charset="0"/>
                  <a:buChar char="•"/>
                </a:pPr>
                <a:r>
                  <a:rPr lang="en-US" sz="1400" dirty="0">
                    <a:solidFill>
                      <a:srgbClr val="4D4D4D"/>
                    </a:solidFill>
                    <a:cs typeface="Arial" pitchFamily="34" charset="0"/>
                  </a:rPr>
                  <a:t>Connect power cord to hospital-grade grounded electrical outlet</a:t>
                </a:r>
              </a:p>
              <a:p>
                <a:pPr marL="109538" lvl="0" indent="-109538">
                  <a:buFont typeface="Arial" pitchFamily="34" charset="0"/>
                  <a:buChar char="•"/>
                </a:pPr>
                <a:r>
                  <a:rPr lang="en-US" sz="1400" dirty="0">
                    <a:solidFill>
                      <a:srgbClr val="4D4D4D"/>
                    </a:solidFill>
                    <a:cs typeface="Arial" pitchFamily="34" charset="0"/>
                  </a:rPr>
                  <a:t>DO NOT use extension cords or adapter plugs</a:t>
                </a:r>
              </a:p>
              <a:p>
                <a:pPr marL="109538" lvl="0" indent="-109538">
                  <a:buFont typeface="Arial" pitchFamily="34" charset="0"/>
                  <a:buChar char="•"/>
                </a:pPr>
                <a:r>
                  <a:rPr lang="en-US" sz="1400" dirty="0">
                    <a:solidFill>
                      <a:srgbClr val="4D4D4D"/>
                    </a:solidFill>
                    <a:cs typeface="Arial" pitchFamily="34" charset="0"/>
                  </a:rPr>
                  <a:t>Allow at least 10 inches (25 cm) space on all sides of console</a:t>
                </a:r>
              </a:p>
            </p:txBody>
          </p:sp>
        </p:grpSp>
      </p:grpSp>
      <p:grpSp>
        <p:nvGrpSpPr>
          <p:cNvPr id="94" name="Group 93"/>
          <p:cNvGrpSpPr/>
          <p:nvPr/>
        </p:nvGrpSpPr>
        <p:grpSpPr>
          <a:xfrm>
            <a:off x="304801" y="3880845"/>
            <a:ext cx="8534403" cy="1097335"/>
            <a:chOff x="304800" y="3880844"/>
            <a:chExt cx="8534403" cy="1097335"/>
          </a:xfrm>
        </p:grpSpPr>
        <p:pic>
          <p:nvPicPr>
            <p:cNvPr id="93" name="Picture 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3" y="3880844"/>
              <a:ext cx="1828800" cy="1097280"/>
            </a:xfrm>
            <a:prstGeom prst="roundRect">
              <a:avLst>
                <a:gd name="adj" fmla="val 16365"/>
              </a:avLst>
            </a:prstGeom>
            <a:solidFill>
              <a:srgbClr val="FFFFFF">
                <a:shade val="85000"/>
              </a:srgbClr>
            </a:solidFill>
            <a:ln>
              <a:noFill/>
            </a:ln>
            <a:effectLst/>
          </p:spPr>
        </p:pic>
        <p:grpSp>
          <p:nvGrpSpPr>
            <p:cNvPr id="73" name="Group 72"/>
            <p:cNvGrpSpPr/>
            <p:nvPr/>
          </p:nvGrpSpPr>
          <p:grpSpPr>
            <a:xfrm>
              <a:off x="304800" y="3891506"/>
              <a:ext cx="8534403" cy="1086673"/>
              <a:chOff x="304800" y="5097793"/>
              <a:chExt cx="8534403" cy="1097285"/>
            </a:xfrm>
          </p:grpSpPr>
          <p:grpSp>
            <p:nvGrpSpPr>
              <p:cNvPr id="74" name="Group 73"/>
              <p:cNvGrpSpPr/>
              <p:nvPr/>
            </p:nvGrpSpPr>
            <p:grpSpPr>
              <a:xfrm>
                <a:off x="304800" y="5097793"/>
                <a:ext cx="8534403" cy="1097285"/>
                <a:chOff x="487680" y="5860558"/>
                <a:chExt cx="8534403" cy="531843"/>
              </a:xfrm>
            </p:grpSpPr>
            <p:sp>
              <p:nvSpPr>
                <p:cNvPr id="76" name="Round Same Side Corner Rectangle 75"/>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3</a:t>
                  </a:r>
                </a:p>
              </p:txBody>
            </p:sp>
            <p:sp>
              <p:nvSpPr>
                <p:cNvPr id="77" name="Round Same Side Corner Rectangle 76"/>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5" name="TextBox 74"/>
              <p:cNvSpPr txBox="1"/>
              <p:nvPr/>
            </p:nvSpPr>
            <p:spPr>
              <a:xfrm>
                <a:off x="1051560" y="5413347"/>
                <a:ext cx="5806440" cy="466173"/>
              </a:xfrm>
              <a:prstGeom prst="rect">
                <a:avLst/>
              </a:prstGeom>
              <a:noFill/>
            </p:spPr>
            <p:txBody>
              <a:bodyPr wrap="square" rtlCol="0" anchor="ctr">
                <a:spAutoFit/>
              </a:bodyPr>
              <a:lstStyle/>
              <a:p>
                <a:pPr lvl="0"/>
                <a:r>
                  <a:rPr lang="en-US" sz="2400" dirty="0">
                    <a:solidFill>
                      <a:srgbClr val="4D4D4D"/>
                    </a:solidFill>
                    <a:cs typeface="Arial" pitchFamily="34" charset="0"/>
                  </a:rPr>
                  <a:t>Follow on-screen prompts to proceed</a:t>
                </a:r>
              </a:p>
            </p:txBody>
          </p:sp>
        </p:grpSp>
      </p:grpSp>
      <p:grpSp>
        <p:nvGrpSpPr>
          <p:cNvPr id="91" name="Group 90"/>
          <p:cNvGrpSpPr/>
          <p:nvPr/>
        </p:nvGrpSpPr>
        <p:grpSpPr>
          <a:xfrm>
            <a:off x="304801" y="2661642"/>
            <a:ext cx="8534403" cy="1107996"/>
            <a:chOff x="304800" y="2661642"/>
            <a:chExt cx="8534403" cy="1107996"/>
          </a:xfrm>
        </p:grpSpPr>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11" y="2667006"/>
              <a:ext cx="1828790" cy="1097272"/>
            </a:xfrm>
            <a:prstGeom prst="roundRect">
              <a:avLst>
                <a:gd name="adj" fmla="val 16365"/>
              </a:avLst>
            </a:prstGeom>
            <a:solidFill>
              <a:srgbClr val="FFFFFF">
                <a:shade val="85000"/>
              </a:srgbClr>
            </a:solidFill>
            <a:ln>
              <a:noFill/>
            </a:ln>
            <a:effectLst/>
          </p:spPr>
        </p:pic>
        <p:grpSp>
          <p:nvGrpSpPr>
            <p:cNvPr id="78" name="Group 77"/>
            <p:cNvGrpSpPr/>
            <p:nvPr/>
          </p:nvGrpSpPr>
          <p:grpSpPr>
            <a:xfrm>
              <a:off x="304800" y="2661642"/>
              <a:ext cx="8534403" cy="1107996"/>
              <a:chOff x="304800" y="5092435"/>
              <a:chExt cx="8534403" cy="1108001"/>
            </a:xfrm>
          </p:grpSpPr>
          <p:grpSp>
            <p:nvGrpSpPr>
              <p:cNvPr id="79" name="Group 78"/>
              <p:cNvGrpSpPr/>
              <p:nvPr/>
            </p:nvGrpSpPr>
            <p:grpSpPr>
              <a:xfrm>
                <a:off x="304800" y="5097793"/>
                <a:ext cx="8534403" cy="1097285"/>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2</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5092435"/>
                <a:ext cx="5806440" cy="1108001"/>
              </a:xfrm>
              <a:prstGeom prst="rect">
                <a:avLst/>
              </a:prstGeom>
              <a:noFill/>
            </p:spPr>
            <p:txBody>
              <a:bodyPr wrap="square" rtlCol="0" anchor="ctr">
                <a:spAutoFit/>
              </a:bodyPr>
              <a:lstStyle/>
              <a:p>
                <a:pPr lvl="0"/>
                <a:r>
                  <a:rPr lang="en-US" sz="2400" dirty="0">
                    <a:solidFill>
                      <a:srgbClr val="4D4D4D"/>
                    </a:solidFill>
                    <a:cs typeface="Arial" pitchFamily="34" charset="0"/>
                  </a:rPr>
                  <a:t>Power on system</a:t>
                </a:r>
              </a:p>
              <a:p>
                <a:pPr marL="109538" lvl="0" indent="-109538">
                  <a:buFont typeface="Arial" pitchFamily="34" charset="0"/>
                  <a:buChar char="•"/>
                </a:pPr>
                <a:r>
                  <a:rPr lang="en-US" sz="1400" dirty="0">
                    <a:solidFill>
                      <a:srgbClr val="4D4D4D"/>
                    </a:solidFill>
                    <a:cs typeface="Arial" pitchFamily="34" charset="0"/>
                  </a:rPr>
                  <a:t>Power button on top of console in front of touchscreen should illuminate blue; press button to turn system on</a:t>
                </a:r>
              </a:p>
              <a:p>
                <a:pPr marL="109538" lvl="0" indent="-109538">
                  <a:buFont typeface="Arial" pitchFamily="34" charset="0"/>
                  <a:buChar char="•"/>
                </a:pPr>
                <a:r>
                  <a:rPr lang="en-US" sz="1400" dirty="0">
                    <a:solidFill>
                      <a:srgbClr val="4D4D4D"/>
                    </a:solidFill>
                    <a:cs typeface="Arial" pitchFamily="34" charset="0"/>
                  </a:rPr>
                  <a:t>The power button serves to turn on, turn off, and restart the system</a:t>
                </a:r>
              </a:p>
            </p:txBody>
          </p:sp>
        </p:grpSp>
      </p:grpSp>
      <p:grpSp>
        <p:nvGrpSpPr>
          <p:cNvPr id="95" name="Group 94"/>
          <p:cNvGrpSpPr/>
          <p:nvPr/>
        </p:nvGrpSpPr>
        <p:grpSpPr>
          <a:xfrm>
            <a:off x="304801" y="5100042"/>
            <a:ext cx="8534403" cy="1107996"/>
            <a:chOff x="304800" y="3875433"/>
            <a:chExt cx="8534403" cy="1118816"/>
          </a:xfrm>
        </p:grpSpPr>
        <p:pic>
          <p:nvPicPr>
            <p:cNvPr id="96" name="Picture 9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3" y="3880844"/>
              <a:ext cx="1828800" cy="1097280"/>
            </a:xfrm>
            <a:prstGeom prst="roundRect">
              <a:avLst>
                <a:gd name="adj" fmla="val 16365"/>
              </a:avLst>
            </a:prstGeom>
            <a:solidFill>
              <a:srgbClr val="FFFFFF">
                <a:shade val="85000"/>
              </a:srgbClr>
            </a:solidFill>
            <a:ln>
              <a:noFill/>
            </a:ln>
            <a:effectLst/>
          </p:spPr>
        </p:pic>
        <p:grpSp>
          <p:nvGrpSpPr>
            <p:cNvPr id="97" name="Group 96"/>
            <p:cNvGrpSpPr/>
            <p:nvPr/>
          </p:nvGrpSpPr>
          <p:grpSpPr>
            <a:xfrm>
              <a:off x="304800" y="3875433"/>
              <a:ext cx="8534403" cy="1118816"/>
              <a:chOff x="304800" y="5081563"/>
              <a:chExt cx="8534403" cy="1129742"/>
            </a:xfrm>
          </p:grpSpPr>
          <p:grpSp>
            <p:nvGrpSpPr>
              <p:cNvPr id="98" name="Group 97"/>
              <p:cNvGrpSpPr/>
              <p:nvPr/>
            </p:nvGrpSpPr>
            <p:grpSpPr>
              <a:xfrm>
                <a:off x="304800" y="5097793"/>
                <a:ext cx="8534403" cy="1097287"/>
                <a:chOff x="487680" y="5860558"/>
                <a:chExt cx="8534403" cy="531844"/>
              </a:xfrm>
            </p:grpSpPr>
            <p:sp>
              <p:nvSpPr>
                <p:cNvPr id="100" name="Round Same Side Corner Rectangle 99"/>
                <p:cNvSpPr/>
                <p:nvPr/>
              </p:nvSpPr>
              <p:spPr>
                <a:xfrm rot="16200000">
                  <a:off x="587519" y="5760722"/>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4</a:t>
                  </a:r>
                </a:p>
              </p:txBody>
            </p:sp>
            <p:sp>
              <p:nvSpPr>
                <p:cNvPr id="101" name="Round Same Side Corner Rectangle 100"/>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99" name="TextBox 98"/>
              <p:cNvSpPr txBox="1"/>
              <p:nvPr/>
            </p:nvSpPr>
            <p:spPr>
              <a:xfrm>
                <a:off x="1051560" y="5081563"/>
                <a:ext cx="5806440" cy="1129742"/>
              </a:xfrm>
              <a:prstGeom prst="rect">
                <a:avLst/>
              </a:prstGeom>
              <a:noFill/>
            </p:spPr>
            <p:txBody>
              <a:bodyPr wrap="square" rtlCol="0" anchor="ctr">
                <a:spAutoFit/>
              </a:bodyPr>
              <a:lstStyle/>
              <a:p>
                <a:pPr lvl="0"/>
                <a:r>
                  <a:rPr lang="en-US" sz="2400" dirty="0">
                    <a:solidFill>
                      <a:srgbClr val="4D4D4D"/>
                    </a:solidFill>
                    <a:cs typeface="Arial" pitchFamily="34" charset="0"/>
                  </a:rPr>
                  <a:t>Check cryogen level (replace if needed)</a:t>
                </a:r>
              </a:p>
              <a:p>
                <a:pPr marL="109538" lvl="0" indent="-109538">
                  <a:buFont typeface="Arial" pitchFamily="34" charset="0"/>
                  <a:buChar char="•"/>
                </a:pPr>
                <a:r>
                  <a:rPr lang="en-US" sz="1400" dirty="0">
                    <a:solidFill>
                      <a:srgbClr val="4D4D4D"/>
                    </a:solidFill>
                    <a:cs typeface="Arial" pitchFamily="34" charset="0"/>
                  </a:rPr>
                  <a:t>Replace cryogen canister when system displays “EMPTY” message</a:t>
                </a:r>
              </a:p>
              <a:p>
                <a:pPr marL="109538" lvl="0" indent="-109538">
                  <a:buFont typeface="Arial" pitchFamily="34" charset="0"/>
                  <a:buChar char="•"/>
                </a:pPr>
                <a:r>
                  <a:rPr lang="en-US" sz="1400" dirty="0">
                    <a:solidFill>
                      <a:srgbClr val="4D4D4D"/>
                    </a:solidFill>
                    <a:cs typeface="Arial" pitchFamily="34" charset="0"/>
                  </a:rPr>
                  <a:t>DO NOT overtighten canister during installation/replacement</a:t>
                </a:r>
              </a:p>
              <a:p>
                <a:pPr marL="109538" lvl="0" indent="-109538">
                  <a:buFont typeface="Arial" pitchFamily="34" charset="0"/>
                  <a:buChar char="•"/>
                </a:pPr>
                <a:r>
                  <a:rPr lang="en-US" sz="1400" dirty="0">
                    <a:solidFill>
                      <a:srgbClr val="4D4D4D"/>
                    </a:solidFill>
                    <a:cs typeface="Arial" pitchFamily="34" charset="0"/>
                  </a:rPr>
                  <a:t>Recommend having backup canister available at all times</a:t>
                </a:r>
              </a:p>
            </p:txBody>
          </p:sp>
        </p:grpSp>
      </p:grpSp>
    </p:spTree>
    <p:extLst>
      <p:ext uri="{BB962C8B-B14F-4D97-AF65-F5344CB8AC3E}">
        <p14:creationId xmlns:p14="http://schemas.microsoft.com/office/powerpoint/2010/main" val="208823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Pre-Treatment: Patient Preparation</a:t>
            </a:r>
          </a:p>
        </p:txBody>
      </p:sp>
      <p:grpSp>
        <p:nvGrpSpPr>
          <p:cNvPr id="84" name="Group 83"/>
          <p:cNvGrpSpPr/>
          <p:nvPr/>
        </p:nvGrpSpPr>
        <p:grpSpPr>
          <a:xfrm>
            <a:off x="304800" y="5100041"/>
            <a:ext cx="8534403" cy="1107996"/>
            <a:chOff x="304800" y="5100040"/>
            <a:chExt cx="8534402" cy="1107996"/>
          </a:xfrm>
        </p:grpSpPr>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105400"/>
              <a:ext cx="1645920" cy="1093807"/>
            </a:xfrm>
            <a:prstGeom prst="rect">
              <a:avLst/>
            </a:prstGeom>
          </p:spPr>
        </p:pic>
        <p:grpSp>
          <p:nvGrpSpPr>
            <p:cNvPr id="4" name="Group 3"/>
            <p:cNvGrpSpPr/>
            <p:nvPr/>
          </p:nvGrpSpPr>
          <p:grpSpPr>
            <a:xfrm>
              <a:off x="304800" y="5100040"/>
              <a:ext cx="8534402" cy="1107996"/>
              <a:chOff x="304800" y="5087027"/>
              <a:chExt cx="8534402" cy="1118817"/>
            </a:xfrm>
          </p:grpSpPr>
          <p:grpSp>
            <p:nvGrpSpPr>
              <p:cNvPr id="55" name="Group 54"/>
              <p:cNvGrpSpPr/>
              <p:nvPr/>
            </p:nvGrpSpPr>
            <p:grpSpPr>
              <a:xfrm>
                <a:off x="304800" y="5097793"/>
                <a:ext cx="8534402" cy="1097285"/>
                <a:chOff x="487680" y="5860558"/>
                <a:chExt cx="8534402" cy="531843"/>
              </a:xfrm>
            </p:grpSpPr>
            <p:sp>
              <p:nvSpPr>
                <p:cNvPr id="57" name="Round Same Side Corner Rectangle 56"/>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4</a:t>
                  </a:r>
                </a:p>
              </p:txBody>
            </p:sp>
            <p:sp>
              <p:nvSpPr>
                <p:cNvPr id="58" name="Round Same Side Corner Rectangle 57"/>
                <p:cNvSpPr/>
                <p:nvPr/>
              </p:nvSpPr>
              <p:spPr>
                <a:xfrm rot="5400000">
                  <a:off x="4862341" y="2232657"/>
                  <a:ext cx="531840"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56" name="TextBox 55"/>
              <p:cNvSpPr txBox="1"/>
              <p:nvPr/>
            </p:nvSpPr>
            <p:spPr>
              <a:xfrm>
                <a:off x="1051560" y="5087027"/>
                <a:ext cx="5806440" cy="1118817"/>
              </a:xfrm>
              <a:prstGeom prst="rect">
                <a:avLst/>
              </a:prstGeom>
              <a:noFill/>
            </p:spPr>
            <p:txBody>
              <a:bodyPr wrap="square" rtlCol="0" anchor="ctr">
                <a:spAutoFit/>
              </a:bodyPr>
              <a:lstStyle/>
              <a:p>
                <a:r>
                  <a:rPr lang="en-US" sz="2400" dirty="0">
                    <a:solidFill>
                      <a:srgbClr val="4D4D4D"/>
                    </a:solidFill>
                    <a:cs typeface="Arial" pitchFamily="34" charset="0"/>
                  </a:rPr>
                  <a:t>Take “before” photos (e.g. Front, 45°R, 45°L)</a:t>
                </a:r>
              </a:p>
              <a:p>
                <a:pPr marL="114300" indent="-114300">
                  <a:buFont typeface="Arial" pitchFamily="34" charset="0"/>
                  <a:buChar char="•"/>
                </a:pPr>
                <a:r>
                  <a:rPr lang="en-US" sz="1400" dirty="0">
                    <a:solidFill>
                      <a:srgbClr val="4D4D4D"/>
                    </a:solidFill>
                    <a:cs typeface="Arial" pitchFamily="34" charset="0"/>
                  </a:rPr>
                  <a:t>Check distance, vertical tilt and horizontal rotation</a:t>
                </a:r>
              </a:p>
              <a:p>
                <a:pPr marL="114300" indent="-114300">
                  <a:buFont typeface="Arial" pitchFamily="34" charset="0"/>
                  <a:buChar char="•"/>
                </a:pPr>
                <a:r>
                  <a:rPr lang="en-US" sz="1400" dirty="0">
                    <a:solidFill>
                      <a:srgbClr val="4D4D4D"/>
                    </a:solidFill>
                    <a:cs typeface="Arial" pitchFamily="34" charset="0"/>
                  </a:rPr>
                  <a:t>For face, align tip of nose with edge of cheek; gaze is eye level</a:t>
                </a:r>
              </a:p>
              <a:p>
                <a:pPr marL="114300" indent="-114300">
                  <a:buFont typeface="Arial" pitchFamily="34" charset="0"/>
                  <a:buChar char="•"/>
                </a:pPr>
                <a:r>
                  <a:rPr lang="en-US" sz="1400" dirty="0">
                    <a:solidFill>
                      <a:srgbClr val="4D4D4D"/>
                    </a:solidFill>
                    <a:cs typeface="Arial" pitchFamily="34" charset="0"/>
                  </a:rPr>
                  <a:t>Ensure consistent lighting/positioning with eventual “after” photos</a:t>
                </a:r>
              </a:p>
            </p:txBody>
          </p:sp>
        </p:grpSp>
      </p:grpSp>
      <p:grpSp>
        <p:nvGrpSpPr>
          <p:cNvPr id="5" name="Group 4"/>
          <p:cNvGrpSpPr/>
          <p:nvPr/>
        </p:nvGrpSpPr>
        <p:grpSpPr>
          <a:xfrm>
            <a:off x="304801" y="1447798"/>
            <a:ext cx="8534403" cy="1097283"/>
            <a:chOff x="304800" y="1447797"/>
            <a:chExt cx="8534403" cy="1097283"/>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3" y="1447797"/>
              <a:ext cx="1828800" cy="1097280"/>
            </a:xfrm>
            <a:prstGeom prst="roundRect">
              <a:avLst>
                <a:gd name="adj" fmla="val 16365"/>
              </a:avLst>
            </a:prstGeom>
            <a:solidFill>
              <a:srgbClr val="FFFFFF">
                <a:shade val="85000"/>
              </a:srgbClr>
            </a:solidFill>
            <a:ln>
              <a:noFill/>
            </a:ln>
            <a:effectLst/>
          </p:spPr>
        </p:pic>
        <p:grpSp>
          <p:nvGrpSpPr>
            <p:cNvPr id="68" name="Group 67"/>
            <p:cNvGrpSpPr/>
            <p:nvPr/>
          </p:nvGrpSpPr>
          <p:grpSpPr>
            <a:xfrm>
              <a:off x="304800" y="1447800"/>
              <a:ext cx="8534403" cy="1097280"/>
              <a:chOff x="304800" y="5097793"/>
              <a:chExt cx="8534403" cy="1097285"/>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415602"/>
                <a:ext cx="5806440" cy="461667"/>
              </a:xfrm>
              <a:prstGeom prst="rect">
                <a:avLst/>
              </a:prstGeom>
              <a:noFill/>
            </p:spPr>
            <p:txBody>
              <a:bodyPr wrap="square" rtlCol="0" anchor="ctr">
                <a:spAutoFit/>
              </a:bodyPr>
              <a:lstStyle/>
              <a:p>
                <a:r>
                  <a:rPr lang="en-US" sz="2400" dirty="0">
                    <a:solidFill>
                      <a:srgbClr val="4D4D4D"/>
                    </a:solidFill>
                    <a:cs typeface="Arial" pitchFamily="34" charset="0"/>
                  </a:rPr>
                  <a:t>Set appropriate expectations in consultation</a:t>
                </a:r>
              </a:p>
            </p:txBody>
          </p:sp>
        </p:grpSp>
      </p:grpSp>
      <p:grpSp>
        <p:nvGrpSpPr>
          <p:cNvPr id="6" name="Group 5"/>
          <p:cNvGrpSpPr/>
          <p:nvPr/>
        </p:nvGrpSpPr>
        <p:grpSpPr>
          <a:xfrm>
            <a:off x="304801" y="3880900"/>
            <a:ext cx="8534403" cy="1102581"/>
            <a:chOff x="304800" y="3880899"/>
            <a:chExt cx="8534403" cy="1102581"/>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3880899"/>
              <a:ext cx="1828800" cy="1097280"/>
            </a:xfrm>
            <a:prstGeom prst="roundRect">
              <a:avLst>
                <a:gd name="adj" fmla="val 16365"/>
              </a:avLst>
            </a:prstGeom>
            <a:solidFill>
              <a:srgbClr val="FFFFFF">
                <a:shade val="85000"/>
              </a:srgbClr>
            </a:solidFill>
            <a:ln>
              <a:noFill/>
            </a:ln>
            <a:effectLst/>
          </p:spPr>
        </p:pic>
        <p:grpSp>
          <p:nvGrpSpPr>
            <p:cNvPr id="73" name="Group 72"/>
            <p:cNvGrpSpPr/>
            <p:nvPr/>
          </p:nvGrpSpPr>
          <p:grpSpPr>
            <a:xfrm>
              <a:off x="304800" y="3886200"/>
              <a:ext cx="8534403" cy="1097280"/>
              <a:chOff x="304800" y="5092437"/>
              <a:chExt cx="8534403" cy="1107996"/>
            </a:xfrm>
          </p:grpSpPr>
          <p:grpSp>
            <p:nvGrpSpPr>
              <p:cNvPr id="74" name="Group 73"/>
              <p:cNvGrpSpPr/>
              <p:nvPr/>
            </p:nvGrpSpPr>
            <p:grpSpPr>
              <a:xfrm>
                <a:off x="304800" y="5097793"/>
                <a:ext cx="8534403" cy="1097285"/>
                <a:chOff x="487680" y="5860558"/>
                <a:chExt cx="8534403" cy="531843"/>
              </a:xfrm>
            </p:grpSpPr>
            <p:sp>
              <p:nvSpPr>
                <p:cNvPr id="76" name="Round Same Side Corner Rectangle 75"/>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3</a:t>
                  </a:r>
                </a:p>
              </p:txBody>
            </p:sp>
            <p:sp>
              <p:nvSpPr>
                <p:cNvPr id="77" name="Round Same Side Corner Rectangle 76"/>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5" name="TextBox 74"/>
              <p:cNvSpPr txBox="1"/>
              <p:nvPr/>
            </p:nvSpPr>
            <p:spPr>
              <a:xfrm>
                <a:off x="1051560" y="5092437"/>
                <a:ext cx="5806440" cy="1107996"/>
              </a:xfrm>
              <a:prstGeom prst="rect">
                <a:avLst/>
              </a:prstGeom>
              <a:noFill/>
            </p:spPr>
            <p:txBody>
              <a:bodyPr wrap="square" rtlCol="0" anchor="ctr">
                <a:spAutoFit/>
              </a:bodyPr>
              <a:lstStyle/>
              <a:p>
                <a:r>
                  <a:rPr lang="en-US" sz="2400" dirty="0">
                    <a:solidFill>
                      <a:srgbClr val="4D4D4D"/>
                    </a:solidFill>
                    <a:cs typeface="Arial" pitchFamily="34" charset="0"/>
                  </a:rPr>
                  <a:t>Remove makeup, lotion, and jewelry</a:t>
                </a:r>
              </a:p>
              <a:p>
                <a:pPr marL="114300" indent="-114300">
                  <a:buFont typeface="Arial" pitchFamily="34" charset="0"/>
                  <a:buChar char="•"/>
                </a:pPr>
                <a:r>
                  <a:rPr lang="en-US" sz="1400" dirty="0">
                    <a:solidFill>
                      <a:srgbClr val="4D4D4D"/>
                    </a:solidFill>
                    <a:cs typeface="Arial" pitchFamily="34" charset="0"/>
                  </a:rPr>
                  <a:t>Cleanse treatment area and degrease with alcohol</a:t>
                </a:r>
              </a:p>
              <a:p>
                <a:pPr marL="114300" indent="-114300">
                  <a:buFont typeface="Arial" pitchFamily="34" charset="0"/>
                  <a:buChar char="•"/>
                </a:pPr>
                <a:r>
                  <a:rPr lang="en-US" sz="1400" dirty="0">
                    <a:solidFill>
                      <a:srgbClr val="4D4D4D"/>
                    </a:solidFill>
                    <a:cs typeface="Arial" pitchFamily="34" charset="0"/>
                  </a:rPr>
                  <a:t>Areas that undergo treatment or have a return pad attached should be free of hair</a:t>
                </a:r>
              </a:p>
            </p:txBody>
          </p:sp>
        </p:grpSp>
      </p:grpSp>
      <p:grpSp>
        <p:nvGrpSpPr>
          <p:cNvPr id="3" name="Group 2"/>
          <p:cNvGrpSpPr/>
          <p:nvPr/>
        </p:nvGrpSpPr>
        <p:grpSpPr>
          <a:xfrm>
            <a:off x="304801" y="2667000"/>
            <a:ext cx="8534403" cy="1097280"/>
            <a:chOff x="304800" y="2667000"/>
            <a:chExt cx="8534403" cy="1097280"/>
          </a:xfrm>
        </p:grpSpPr>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2667000"/>
              <a:ext cx="1828800" cy="1097280"/>
            </a:xfrm>
            <a:prstGeom prst="roundRect">
              <a:avLst>
                <a:gd name="adj" fmla="val 16365"/>
              </a:avLst>
            </a:prstGeom>
            <a:solidFill>
              <a:srgbClr val="FFFFFF">
                <a:shade val="85000"/>
              </a:srgbClr>
            </a:solidFill>
            <a:ln>
              <a:noFill/>
            </a:ln>
            <a:effectLst/>
          </p:spPr>
        </p:pic>
        <p:grpSp>
          <p:nvGrpSpPr>
            <p:cNvPr id="78" name="Group 77"/>
            <p:cNvGrpSpPr/>
            <p:nvPr/>
          </p:nvGrpSpPr>
          <p:grpSpPr>
            <a:xfrm>
              <a:off x="304800" y="2667000"/>
              <a:ext cx="8534403" cy="1097280"/>
              <a:chOff x="304800" y="5097793"/>
              <a:chExt cx="8534403" cy="1097285"/>
            </a:xfrm>
          </p:grpSpPr>
          <p:grpSp>
            <p:nvGrpSpPr>
              <p:cNvPr id="79" name="Group 78"/>
              <p:cNvGrpSpPr/>
              <p:nvPr/>
            </p:nvGrpSpPr>
            <p:grpSpPr>
              <a:xfrm>
                <a:off x="304800" y="5097793"/>
                <a:ext cx="8534403" cy="1097285"/>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2</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5415600"/>
                <a:ext cx="5806440" cy="461667"/>
              </a:xfrm>
              <a:prstGeom prst="rect">
                <a:avLst/>
              </a:prstGeom>
              <a:noFill/>
            </p:spPr>
            <p:txBody>
              <a:bodyPr wrap="square" rtlCol="0" anchor="ctr">
                <a:spAutoFit/>
              </a:bodyPr>
              <a:lstStyle/>
              <a:p>
                <a:r>
                  <a:rPr lang="en-US" sz="2400" dirty="0">
                    <a:solidFill>
                      <a:srgbClr val="4D4D4D"/>
                    </a:solidFill>
                    <a:cs typeface="Arial" pitchFamily="34" charset="0"/>
                  </a:rPr>
                  <a:t>Have patient sign consent form</a:t>
                </a:r>
              </a:p>
            </p:txBody>
          </p:sp>
        </p:grpSp>
      </p:grpSp>
    </p:spTree>
    <p:extLst>
      <p:ext uri="{BB962C8B-B14F-4D97-AF65-F5344CB8AC3E}">
        <p14:creationId xmlns:p14="http://schemas.microsoft.com/office/powerpoint/2010/main" val="91981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Pre-Treatment: Patient Preparation</a:t>
            </a:r>
          </a:p>
        </p:txBody>
      </p:sp>
      <p:grpSp>
        <p:nvGrpSpPr>
          <p:cNvPr id="6" name="Group 5"/>
          <p:cNvGrpSpPr/>
          <p:nvPr/>
        </p:nvGrpSpPr>
        <p:grpSpPr>
          <a:xfrm>
            <a:off x="304800" y="5100089"/>
            <a:ext cx="8534411" cy="1097282"/>
            <a:chOff x="304800" y="5100091"/>
            <a:chExt cx="8534411" cy="1097282"/>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11" y="5100091"/>
              <a:ext cx="1828800" cy="1097280"/>
            </a:xfrm>
            <a:prstGeom prst="roundRect">
              <a:avLst>
                <a:gd name="adj" fmla="val 16365"/>
              </a:avLst>
            </a:prstGeom>
            <a:solidFill>
              <a:srgbClr val="FFFFFF">
                <a:shade val="85000"/>
              </a:srgbClr>
            </a:solidFill>
            <a:ln>
              <a:noFill/>
            </a:ln>
            <a:effectLst/>
          </p:spPr>
        </p:pic>
        <p:sp>
          <p:nvSpPr>
            <p:cNvPr id="31" name="Right Arrow 30"/>
            <p:cNvSpPr/>
            <p:nvPr/>
          </p:nvSpPr>
          <p:spPr>
            <a:xfrm rot="21009287">
              <a:off x="7761615" y="5842463"/>
              <a:ext cx="304800" cy="152400"/>
            </a:xfrm>
            <a:prstGeom prst="rightArrow">
              <a:avLst/>
            </a:prstGeom>
            <a:solidFill>
              <a:srgbClr val="9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04800" y="5110701"/>
              <a:ext cx="8534403" cy="1086672"/>
              <a:chOff x="304800" y="5097793"/>
              <a:chExt cx="8534403" cy="1097285"/>
            </a:xfrm>
          </p:grpSpPr>
          <p:grpSp>
            <p:nvGrpSpPr>
              <p:cNvPr id="55" name="Group 54"/>
              <p:cNvGrpSpPr/>
              <p:nvPr/>
            </p:nvGrpSpPr>
            <p:grpSpPr>
              <a:xfrm>
                <a:off x="304800" y="5097793"/>
                <a:ext cx="8534403" cy="1097285"/>
                <a:chOff x="487680" y="5860558"/>
                <a:chExt cx="8534403" cy="531843"/>
              </a:xfrm>
            </p:grpSpPr>
            <p:sp>
              <p:nvSpPr>
                <p:cNvPr id="57" name="Round Same Side Corner Rectangle 56"/>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8</a:t>
                  </a:r>
                </a:p>
              </p:txBody>
            </p:sp>
            <p:sp>
              <p:nvSpPr>
                <p:cNvPr id="58" name="Round Same Side Corner Rectangle 57"/>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56" name="TextBox 55"/>
              <p:cNvSpPr txBox="1"/>
              <p:nvPr/>
            </p:nvSpPr>
            <p:spPr>
              <a:xfrm>
                <a:off x="1051560" y="5195801"/>
                <a:ext cx="5806440" cy="901269"/>
              </a:xfrm>
              <a:prstGeom prst="rect">
                <a:avLst/>
              </a:prstGeom>
              <a:noFill/>
            </p:spPr>
            <p:txBody>
              <a:bodyPr wrap="square" rtlCol="0" anchor="ctr">
                <a:spAutoFit/>
              </a:bodyPr>
              <a:lstStyle/>
              <a:p>
                <a:r>
                  <a:rPr lang="en-US" sz="2400" dirty="0">
                    <a:solidFill>
                      <a:srgbClr val="4D4D4D"/>
                    </a:solidFill>
                    <a:cs typeface="Arial" pitchFamily="34" charset="0"/>
                  </a:rPr>
                  <a:t>Connect return pad to return pad cable</a:t>
                </a:r>
              </a:p>
              <a:p>
                <a:pPr marL="114300" indent="-114300">
                  <a:buFont typeface="Arial" pitchFamily="34" charset="0"/>
                  <a:buChar char="•"/>
                </a:pPr>
                <a:r>
                  <a:rPr lang="en-US" sz="1400" dirty="0">
                    <a:solidFill>
                      <a:srgbClr val="4D4D4D"/>
                    </a:solidFill>
                    <a:cs typeface="Arial" pitchFamily="34" charset="0"/>
                  </a:rPr>
                  <a:t>Lift clamp on return pad cable and insert return pad tab into connector</a:t>
                </a:r>
              </a:p>
              <a:p>
                <a:pPr marL="114300" indent="-114300">
                  <a:buFont typeface="Arial" pitchFamily="34" charset="0"/>
                  <a:buChar char="•"/>
                </a:pPr>
                <a:r>
                  <a:rPr lang="en-US" sz="1400" dirty="0">
                    <a:solidFill>
                      <a:srgbClr val="4D4D4D"/>
                    </a:solidFill>
                    <a:cs typeface="Arial" pitchFamily="34" charset="0"/>
                  </a:rPr>
                  <a:t>Close clamp and verify connection is secure</a:t>
                </a:r>
              </a:p>
            </p:txBody>
          </p:sp>
        </p:grpSp>
      </p:grpSp>
      <p:grpSp>
        <p:nvGrpSpPr>
          <p:cNvPr id="8" name="Group 7"/>
          <p:cNvGrpSpPr/>
          <p:nvPr/>
        </p:nvGrpSpPr>
        <p:grpSpPr>
          <a:xfrm>
            <a:off x="304801" y="1447798"/>
            <a:ext cx="8534403" cy="1097283"/>
            <a:chOff x="304800" y="1447797"/>
            <a:chExt cx="8534403" cy="1097283"/>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3" y="1447797"/>
              <a:ext cx="1828800" cy="1097280"/>
            </a:xfrm>
            <a:prstGeom prst="roundRect">
              <a:avLst>
                <a:gd name="adj" fmla="val 16365"/>
              </a:avLst>
            </a:prstGeom>
            <a:solidFill>
              <a:srgbClr val="FFFFFF">
                <a:shade val="85000"/>
              </a:srgbClr>
            </a:solidFill>
            <a:ln>
              <a:noFill/>
            </a:ln>
            <a:effectLst/>
          </p:spPr>
        </p:pic>
        <p:grpSp>
          <p:nvGrpSpPr>
            <p:cNvPr id="68" name="Group 67"/>
            <p:cNvGrpSpPr/>
            <p:nvPr/>
          </p:nvGrpSpPr>
          <p:grpSpPr>
            <a:xfrm>
              <a:off x="304800" y="1447800"/>
              <a:ext cx="8534403" cy="1097280"/>
              <a:chOff x="304800" y="5097793"/>
              <a:chExt cx="8534403" cy="1097285"/>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5</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307881"/>
                <a:ext cx="5806440" cy="677111"/>
              </a:xfrm>
              <a:prstGeom prst="rect">
                <a:avLst/>
              </a:prstGeom>
              <a:noFill/>
            </p:spPr>
            <p:txBody>
              <a:bodyPr wrap="square" rtlCol="0" anchor="ctr">
                <a:spAutoFit/>
              </a:bodyPr>
              <a:lstStyle/>
              <a:p>
                <a:r>
                  <a:rPr lang="en-US" sz="2400" dirty="0">
                    <a:solidFill>
                      <a:srgbClr val="4D4D4D"/>
                    </a:solidFill>
                    <a:cs typeface="Arial" pitchFamily="34" charset="0"/>
                  </a:rPr>
                  <a:t>Patient assessment</a:t>
                </a:r>
              </a:p>
              <a:p>
                <a:pPr marL="114300" lvl="0" indent="-114300">
                  <a:buFont typeface="Arial" pitchFamily="34" charset="0"/>
                  <a:buChar char="•"/>
                </a:pPr>
                <a:r>
                  <a:rPr lang="en-US" sz="1400" dirty="0">
                    <a:solidFill>
                      <a:srgbClr val="4D4D4D"/>
                    </a:solidFill>
                    <a:cs typeface="Arial" pitchFamily="34" charset="0"/>
                  </a:rPr>
                  <a:t>Ask patient to identify areas of concern/treatment goals</a:t>
                </a:r>
              </a:p>
            </p:txBody>
          </p:sp>
        </p:grpSp>
      </p:grpSp>
      <p:grpSp>
        <p:nvGrpSpPr>
          <p:cNvPr id="5" name="Group 4"/>
          <p:cNvGrpSpPr/>
          <p:nvPr/>
        </p:nvGrpSpPr>
        <p:grpSpPr>
          <a:xfrm>
            <a:off x="304801" y="3880842"/>
            <a:ext cx="8534403" cy="1107996"/>
            <a:chOff x="304800" y="3880840"/>
            <a:chExt cx="8534403" cy="1107996"/>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3886200"/>
              <a:ext cx="1828800" cy="1097280"/>
            </a:xfrm>
            <a:prstGeom prst="roundRect">
              <a:avLst>
                <a:gd name="adj" fmla="val 16365"/>
              </a:avLst>
            </a:prstGeom>
            <a:solidFill>
              <a:srgbClr val="FFFFFF">
                <a:shade val="85000"/>
              </a:srgbClr>
            </a:solidFill>
            <a:ln>
              <a:noFill/>
            </a:ln>
            <a:effectLst/>
          </p:spPr>
        </p:pic>
        <p:grpSp>
          <p:nvGrpSpPr>
            <p:cNvPr id="3" name="Group 2"/>
            <p:cNvGrpSpPr/>
            <p:nvPr/>
          </p:nvGrpSpPr>
          <p:grpSpPr>
            <a:xfrm>
              <a:off x="304800" y="3880840"/>
              <a:ext cx="8534403" cy="1107996"/>
              <a:chOff x="304800" y="3761349"/>
              <a:chExt cx="8534403" cy="1569661"/>
            </a:xfrm>
          </p:grpSpPr>
          <p:grpSp>
            <p:nvGrpSpPr>
              <p:cNvPr id="74" name="Group 73"/>
              <p:cNvGrpSpPr/>
              <p:nvPr/>
            </p:nvGrpSpPr>
            <p:grpSpPr>
              <a:xfrm>
                <a:off x="304800" y="3768942"/>
                <a:ext cx="8534403" cy="1554480"/>
                <a:chOff x="487680" y="5860558"/>
                <a:chExt cx="8534403" cy="531843"/>
              </a:xfrm>
            </p:grpSpPr>
            <p:sp>
              <p:nvSpPr>
                <p:cNvPr id="76" name="Round Same Side Corner Rectangle 75"/>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7</a:t>
                  </a:r>
                </a:p>
              </p:txBody>
            </p:sp>
            <p:sp>
              <p:nvSpPr>
                <p:cNvPr id="77" name="Round Same Side Corner Rectangle 76"/>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5" name="TextBox 74"/>
              <p:cNvSpPr txBox="1"/>
              <p:nvPr/>
            </p:nvSpPr>
            <p:spPr>
              <a:xfrm>
                <a:off x="1051560" y="3761349"/>
                <a:ext cx="5806440" cy="1569661"/>
              </a:xfrm>
              <a:prstGeom prst="rect">
                <a:avLst/>
              </a:prstGeom>
              <a:noFill/>
            </p:spPr>
            <p:txBody>
              <a:bodyPr wrap="square" rtlCol="0" anchor="ctr">
                <a:spAutoFit/>
              </a:bodyPr>
              <a:lstStyle/>
              <a:p>
                <a:r>
                  <a:rPr lang="en-US" sz="2400" dirty="0">
                    <a:solidFill>
                      <a:srgbClr val="4D4D4D"/>
                    </a:solidFill>
                    <a:cs typeface="Arial" pitchFamily="34" charset="0"/>
                  </a:rPr>
                  <a:t>Apply return pad to patient (e.g. lower back)</a:t>
                </a:r>
              </a:p>
              <a:p>
                <a:pPr marL="114300" indent="-114300">
                  <a:buFont typeface="Arial" panose="020B0604020202020204" pitchFamily="34" charset="0"/>
                  <a:buChar char="•"/>
                </a:pPr>
                <a:r>
                  <a:rPr lang="en-US" sz="1400" dirty="0">
                    <a:solidFill>
                      <a:srgbClr val="4D4D4D"/>
                    </a:solidFill>
                    <a:cs typeface="Arial" pitchFamily="34" charset="0"/>
                  </a:rPr>
                  <a:t>Utilize well-vascularized area; do not place near shoulder, neck, or head</a:t>
                </a:r>
              </a:p>
              <a:p>
                <a:pPr marL="114300" indent="-114300">
                  <a:buFont typeface="Arial" panose="020B0604020202020204" pitchFamily="34" charset="0"/>
                  <a:buChar char="•"/>
                </a:pPr>
                <a:r>
                  <a:rPr lang="en-US" sz="1400" dirty="0">
                    <a:solidFill>
                      <a:srgbClr val="4D4D4D"/>
                    </a:solidFill>
                    <a:cs typeface="Arial" pitchFamily="34" charset="0"/>
                  </a:rPr>
                  <a:t>Clean with alcohol and allow to dry completely</a:t>
                </a:r>
              </a:p>
              <a:p>
                <a:pPr marL="114300" indent="-114300">
                  <a:buFont typeface="Arial" panose="020B0604020202020204" pitchFamily="34" charset="0"/>
                  <a:buChar char="•"/>
                </a:pPr>
                <a:r>
                  <a:rPr lang="en-US" sz="1400" dirty="0">
                    <a:solidFill>
                      <a:srgbClr val="4D4D4D"/>
                    </a:solidFill>
                    <a:cs typeface="Arial" pitchFamily="34" charset="0"/>
                  </a:rPr>
                  <a:t>Ensure entire return pad is contacting patient’s skin &amp; area is free of hair</a:t>
                </a:r>
              </a:p>
            </p:txBody>
          </p:sp>
        </p:grpSp>
      </p:grpSp>
      <p:grpSp>
        <p:nvGrpSpPr>
          <p:cNvPr id="9" name="Group 8"/>
          <p:cNvGrpSpPr/>
          <p:nvPr/>
        </p:nvGrpSpPr>
        <p:grpSpPr>
          <a:xfrm>
            <a:off x="304801" y="2667000"/>
            <a:ext cx="8534403" cy="1097280"/>
            <a:chOff x="304800" y="2667000"/>
            <a:chExt cx="8534403" cy="1097280"/>
          </a:xfrm>
        </p:grpSpPr>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2667000"/>
              <a:ext cx="1828800" cy="1097280"/>
            </a:xfrm>
            <a:prstGeom prst="roundRect">
              <a:avLst>
                <a:gd name="adj" fmla="val 16365"/>
              </a:avLst>
            </a:prstGeom>
            <a:solidFill>
              <a:srgbClr val="FFFFFF">
                <a:shade val="85000"/>
              </a:srgbClr>
            </a:solidFill>
            <a:ln>
              <a:noFill/>
            </a:ln>
            <a:effectLst/>
          </p:spPr>
        </p:pic>
        <p:grpSp>
          <p:nvGrpSpPr>
            <p:cNvPr id="78" name="Group 77"/>
            <p:cNvGrpSpPr/>
            <p:nvPr/>
          </p:nvGrpSpPr>
          <p:grpSpPr>
            <a:xfrm>
              <a:off x="304800" y="2667000"/>
              <a:ext cx="8534403" cy="1097280"/>
              <a:chOff x="304800" y="5097793"/>
              <a:chExt cx="8534403" cy="1097285"/>
            </a:xfrm>
          </p:grpSpPr>
          <p:grpSp>
            <p:nvGrpSpPr>
              <p:cNvPr id="79" name="Group 78"/>
              <p:cNvGrpSpPr/>
              <p:nvPr/>
            </p:nvGrpSpPr>
            <p:grpSpPr>
              <a:xfrm>
                <a:off x="304800" y="5097793"/>
                <a:ext cx="8534403" cy="1097285"/>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6</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5200156"/>
                <a:ext cx="5806440" cy="892556"/>
              </a:xfrm>
              <a:prstGeom prst="rect">
                <a:avLst/>
              </a:prstGeom>
              <a:noFill/>
            </p:spPr>
            <p:txBody>
              <a:bodyPr wrap="square" rtlCol="0" anchor="ctr">
                <a:spAutoFit/>
              </a:bodyPr>
              <a:lstStyle/>
              <a:p>
                <a:r>
                  <a:rPr lang="en-US" sz="2400" dirty="0">
                    <a:solidFill>
                      <a:srgbClr val="4D4D4D"/>
                    </a:solidFill>
                    <a:cs typeface="Arial" pitchFamily="34" charset="0"/>
                  </a:rPr>
                  <a:t>Define treatment areas</a:t>
                </a:r>
              </a:p>
              <a:p>
                <a:pPr marL="114300" indent="-114300">
                  <a:buFont typeface="Arial" panose="020B0604020202020204" pitchFamily="34" charset="0"/>
                  <a:buChar char="•"/>
                </a:pPr>
                <a:r>
                  <a:rPr lang="en-US" sz="1400" dirty="0">
                    <a:solidFill>
                      <a:srgbClr val="4D4D4D"/>
                    </a:solidFill>
                    <a:cs typeface="Arial" pitchFamily="34" charset="0"/>
                  </a:rPr>
                  <a:t>Palpate skin/tissue for mobility, firmness and thickness to identify areas of treatment and determine treatment plan</a:t>
                </a:r>
              </a:p>
            </p:txBody>
          </p:sp>
        </p:grpSp>
      </p:grpSp>
    </p:spTree>
    <p:extLst>
      <p:ext uri="{BB962C8B-B14F-4D97-AF65-F5344CB8AC3E}">
        <p14:creationId xmlns:p14="http://schemas.microsoft.com/office/powerpoint/2010/main" val="416139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Pre-Treatment: Patient Preparation</a:t>
            </a:r>
          </a:p>
        </p:txBody>
      </p:sp>
      <p:grpSp>
        <p:nvGrpSpPr>
          <p:cNvPr id="8" name="Group 7"/>
          <p:cNvGrpSpPr/>
          <p:nvPr/>
        </p:nvGrpSpPr>
        <p:grpSpPr>
          <a:xfrm>
            <a:off x="304801" y="3877718"/>
            <a:ext cx="8534403" cy="1095155"/>
            <a:chOff x="304800" y="3877717"/>
            <a:chExt cx="8534403" cy="1095155"/>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3" y="3877717"/>
              <a:ext cx="1828800" cy="1095153"/>
            </a:xfrm>
            <a:prstGeom prst="roundRect">
              <a:avLst>
                <a:gd name="adj" fmla="val 16365"/>
              </a:avLst>
            </a:prstGeom>
            <a:solidFill>
              <a:srgbClr val="FFFFFF">
                <a:shade val="85000"/>
              </a:srgbClr>
            </a:solidFill>
            <a:ln>
              <a:noFill/>
            </a:ln>
            <a:effectLst/>
          </p:spPr>
        </p:pic>
        <p:grpSp>
          <p:nvGrpSpPr>
            <p:cNvPr id="4" name="Group 3"/>
            <p:cNvGrpSpPr/>
            <p:nvPr/>
          </p:nvGrpSpPr>
          <p:grpSpPr>
            <a:xfrm>
              <a:off x="304800" y="3886200"/>
              <a:ext cx="8534403" cy="1086672"/>
              <a:chOff x="304800" y="5097793"/>
              <a:chExt cx="8534403" cy="1097285"/>
            </a:xfrm>
          </p:grpSpPr>
          <p:grpSp>
            <p:nvGrpSpPr>
              <p:cNvPr id="55" name="Group 54"/>
              <p:cNvGrpSpPr/>
              <p:nvPr/>
            </p:nvGrpSpPr>
            <p:grpSpPr>
              <a:xfrm>
                <a:off x="304800" y="5097793"/>
                <a:ext cx="8534403" cy="1097285"/>
                <a:chOff x="487680" y="5860558"/>
                <a:chExt cx="8534403" cy="531843"/>
              </a:xfrm>
            </p:grpSpPr>
            <p:sp>
              <p:nvSpPr>
                <p:cNvPr id="57" name="Round Same Side Corner Rectangle 56"/>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11</a:t>
                  </a:r>
                </a:p>
              </p:txBody>
            </p:sp>
            <p:sp>
              <p:nvSpPr>
                <p:cNvPr id="58" name="Round Same Side Corner Rectangle 57"/>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56" name="TextBox 55"/>
              <p:cNvSpPr txBox="1"/>
              <p:nvPr/>
            </p:nvSpPr>
            <p:spPr>
              <a:xfrm>
                <a:off x="1051560" y="5304575"/>
                <a:ext cx="5806440" cy="683721"/>
              </a:xfrm>
              <a:prstGeom prst="rect">
                <a:avLst/>
              </a:prstGeom>
              <a:noFill/>
            </p:spPr>
            <p:txBody>
              <a:bodyPr wrap="square" rtlCol="0" anchor="ctr">
                <a:spAutoFit/>
              </a:bodyPr>
              <a:lstStyle/>
              <a:p>
                <a:r>
                  <a:rPr lang="en-US" sz="2400" dirty="0">
                    <a:solidFill>
                      <a:srgbClr val="4D4D4D"/>
                    </a:solidFill>
                    <a:cs typeface="Arial" pitchFamily="34" charset="0"/>
                  </a:rPr>
                  <a:t>Insert eye shields (if applicable)</a:t>
                </a:r>
              </a:p>
              <a:p>
                <a:pPr marL="114300" indent="-114300">
                  <a:buFont typeface="Arial" panose="020B0604020202020204" pitchFamily="34" charset="0"/>
                  <a:buChar char="•"/>
                </a:pPr>
                <a:r>
                  <a:rPr lang="en-US" sz="1400" dirty="0">
                    <a:solidFill>
                      <a:srgbClr val="4D4D4D"/>
                    </a:solidFill>
                    <a:cs typeface="Arial" pitchFamily="34" charset="0"/>
                  </a:rPr>
                  <a:t>DO NOT use metal eye shields; use plastic eye shields only</a:t>
                </a:r>
              </a:p>
            </p:txBody>
          </p:sp>
        </p:grpSp>
      </p:grpSp>
      <p:grpSp>
        <p:nvGrpSpPr>
          <p:cNvPr id="6" name="Group 5"/>
          <p:cNvGrpSpPr/>
          <p:nvPr/>
        </p:nvGrpSpPr>
        <p:grpSpPr>
          <a:xfrm>
            <a:off x="304801" y="1447801"/>
            <a:ext cx="8534403" cy="1097285"/>
            <a:chOff x="304800" y="1447800"/>
            <a:chExt cx="8534403" cy="1097285"/>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447805"/>
              <a:ext cx="1828800" cy="1097280"/>
            </a:xfrm>
            <a:prstGeom prst="roundRect">
              <a:avLst>
                <a:gd name="adj" fmla="val 16365"/>
              </a:avLst>
            </a:prstGeom>
            <a:solidFill>
              <a:srgbClr val="FFFFFF">
                <a:shade val="85000"/>
              </a:srgbClr>
            </a:solidFill>
            <a:ln>
              <a:noFill/>
            </a:ln>
            <a:effectLst/>
          </p:spPr>
        </p:pic>
        <p:grpSp>
          <p:nvGrpSpPr>
            <p:cNvPr id="68" name="Group 67"/>
            <p:cNvGrpSpPr/>
            <p:nvPr/>
          </p:nvGrpSpPr>
          <p:grpSpPr>
            <a:xfrm>
              <a:off x="304800" y="1447800"/>
              <a:ext cx="8534403" cy="1097280"/>
              <a:chOff x="304800" y="5097793"/>
              <a:chExt cx="8534403" cy="1097285"/>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9</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200157"/>
                <a:ext cx="5806440" cy="892556"/>
              </a:xfrm>
              <a:prstGeom prst="rect">
                <a:avLst/>
              </a:prstGeom>
              <a:noFill/>
            </p:spPr>
            <p:txBody>
              <a:bodyPr wrap="square" rtlCol="0" anchor="ctr">
                <a:spAutoFit/>
              </a:bodyPr>
              <a:lstStyle/>
              <a:p>
                <a:r>
                  <a:rPr lang="en-US" sz="2400" dirty="0">
                    <a:solidFill>
                      <a:srgbClr val="4D4D4D"/>
                    </a:solidFill>
                    <a:cs typeface="Arial" pitchFamily="34" charset="0"/>
                  </a:rPr>
                  <a:t>Position patient for treatment</a:t>
                </a:r>
              </a:p>
              <a:p>
                <a:pPr marL="114300" indent="-114300">
                  <a:buFont typeface="Arial" panose="020B0604020202020204" pitchFamily="34" charset="0"/>
                  <a:buChar char="•"/>
                </a:pPr>
                <a:r>
                  <a:rPr lang="en-US" sz="1400" dirty="0">
                    <a:solidFill>
                      <a:srgbClr val="4D4D4D"/>
                    </a:solidFill>
                    <a:cs typeface="Arial" pitchFamily="34" charset="0"/>
                  </a:rPr>
                  <a:t>Adjust treatment table/chair based on area being treated</a:t>
                </a:r>
              </a:p>
              <a:p>
                <a:pPr marL="114300" indent="-114300">
                  <a:buFont typeface="Arial" panose="020B0604020202020204" pitchFamily="34" charset="0"/>
                  <a:buChar char="•"/>
                </a:pPr>
                <a:r>
                  <a:rPr lang="en-US" sz="1400" dirty="0">
                    <a:solidFill>
                      <a:srgbClr val="4D4D4D"/>
                    </a:solidFill>
                    <a:cs typeface="Arial" pitchFamily="34" charset="0"/>
                  </a:rPr>
                  <a:t>Ensure gloves are worn on both hands during the treatment</a:t>
                </a:r>
              </a:p>
            </p:txBody>
          </p:sp>
        </p:grpSp>
      </p:grpSp>
      <p:grpSp>
        <p:nvGrpSpPr>
          <p:cNvPr id="7" name="Group 6"/>
          <p:cNvGrpSpPr/>
          <p:nvPr/>
        </p:nvGrpSpPr>
        <p:grpSpPr>
          <a:xfrm>
            <a:off x="304801" y="2667001"/>
            <a:ext cx="8534403" cy="1097280"/>
            <a:chOff x="304800" y="2667000"/>
            <a:chExt cx="8534403" cy="1097280"/>
          </a:xfrm>
        </p:grpSpPr>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2668068"/>
              <a:ext cx="1828800" cy="1095153"/>
            </a:xfrm>
            <a:prstGeom prst="roundRect">
              <a:avLst>
                <a:gd name="adj" fmla="val 16365"/>
              </a:avLst>
            </a:prstGeom>
            <a:solidFill>
              <a:srgbClr val="FFFFFF">
                <a:shade val="85000"/>
              </a:srgbClr>
            </a:solidFill>
            <a:ln>
              <a:noFill/>
            </a:ln>
            <a:effectLst/>
          </p:spPr>
        </p:pic>
        <p:grpSp>
          <p:nvGrpSpPr>
            <p:cNvPr id="78" name="Group 77"/>
            <p:cNvGrpSpPr/>
            <p:nvPr/>
          </p:nvGrpSpPr>
          <p:grpSpPr>
            <a:xfrm>
              <a:off x="304800" y="2667000"/>
              <a:ext cx="8534403" cy="1097280"/>
              <a:chOff x="304800" y="5097793"/>
              <a:chExt cx="8534403" cy="1097285"/>
            </a:xfrm>
          </p:grpSpPr>
          <p:grpSp>
            <p:nvGrpSpPr>
              <p:cNvPr id="79" name="Group 78"/>
              <p:cNvGrpSpPr/>
              <p:nvPr/>
            </p:nvGrpSpPr>
            <p:grpSpPr>
              <a:xfrm>
                <a:off x="304800" y="5097793"/>
                <a:ext cx="8534403" cy="1097285"/>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10</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5200156"/>
                <a:ext cx="5806440" cy="892556"/>
              </a:xfrm>
              <a:prstGeom prst="rect">
                <a:avLst/>
              </a:prstGeom>
              <a:noFill/>
            </p:spPr>
            <p:txBody>
              <a:bodyPr wrap="square" rtlCol="0" anchor="ctr">
                <a:spAutoFit/>
              </a:bodyPr>
              <a:lstStyle/>
              <a:p>
                <a:r>
                  <a:rPr lang="en-US" sz="2400" dirty="0">
                    <a:solidFill>
                      <a:srgbClr val="4D4D4D"/>
                    </a:solidFill>
                    <a:cs typeface="Arial" pitchFamily="34" charset="0"/>
                  </a:rPr>
                  <a:t>Apply marking paper to treatment area</a:t>
                </a:r>
              </a:p>
              <a:p>
                <a:pPr marL="114300" indent="-114300">
                  <a:buFont typeface="Arial" panose="020B0604020202020204" pitchFamily="34" charset="0"/>
                  <a:buChar char="•"/>
                </a:pPr>
                <a:r>
                  <a:rPr lang="en-US" sz="1400" dirty="0">
                    <a:solidFill>
                      <a:srgbClr val="4D4D4D"/>
                    </a:solidFill>
                    <a:cs typeface="Arial" pitchFamily="34" charset="0"/>
                  </a:rPr>
                  <a:t>Ensure the grid size which matches the tip size is selected</a:t>
                </a:r>
              </a:p>
              <a:p>
                <a:pPr marL="114300" indent="-114300">
                  <a:buFont typeface="Arial" panose="020B0604020202020204" pitchFamily="34" charset="0"/>
                  <a:buChar char="•"/>
                </a:pPr>
                <a:r>
                  <a:rPr lang="en-US" sz="1400" dirty="0">
                    <a:solidFill>
                      <a:srgbClr val="4D4D4D"/>
                    </a:solidFill>
                    <a:cs typeface="Arial" pitchFamily="34" charset="0"/>
                  </a:rPr>
                  <a:t>Recommend using 70% isopropyl alcohol and alcohol swab</a:t>
                </a:r>
              </a:p>
            </p:txBody>
          </p:sp>
        </p:grpSp>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8416" y="5105400"/>
            <a:ext cx="2487168" cy="1554480"/>
          </a:xfrm>
          <a:prstGeom prst="rect">
            <a:avLst/>
          </a:prstGeom>
        </p:spPr>
      </p:pic>
    </p:spTree>
    <p:extLst>
      <p:ext uri="{BB962C8B-B14F-4D97-AF65-F5344CB8AC3E}">
        <p14:creationId xmlns:p14="http://schemas.microsoft.com/office/powerpoint/2010/main" val="2005293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Pre-Treatment: Patient Preparation</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779947"/>
            <a:ext cx="3505200" cy="3620854"/>
          </a:xfrm>
          <a:prstGeom prst="rect">
            <a:avLst/>
          </a:prstGeom>
        </p:spPr>
      </p:pic>
      <p:grpSp>
        <p:nvGrpSpPr>
          <p:cNvPr id="6" name="Group 5"/>
          <p:cNvGrpSpPr/>
          <p:nvPr/>
        </p:nvGrpSpPr>
        <p:grpSpPr>
          <a:xfrm>
            <a:off x="304801" y="1442444"/>
            <a:ext cx="8534403" cy="1107996"/>
            <a:chOff x="304800" y="1442443"/>
            <a:chExt cx="8534403" cy="1107996"/>
          </a:xfrm>
        </p:grpSpPr>
        <p:grpSp>
          <p:nvGrpSpPr>
            <p:cNvPr id="68" name="Group 67"/>
            <p:cNvGrpSpPr/>
            <p:nvPr/>
          </p:nvGrpSpPr>
          <p:grpSpPr>
            <a:xfrm>
              <a:off x="304800" y="1442443"/>
              <a:ext cx="8534403" cy="1107996"/>
              <a:chOff x="304800" y="5092436"/>
              <a:chExt cx="8534403" cy="1108001"/>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12</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092436"/>
                <a:ext cx="5806440" cy="1108001"/>
              </a:xfrm>
              <a:prstGeom prst="rect">
                <a:avLst/>
              </a:prstGeom>
              <a:noFill/>
            </p:spPr>
            <p:txBody>
              <a:bodyPr wrap="square" rtlCol="0" anchor="ctr">
                <a:spAutoFit/>
              </a:bodyPr>
              <a:lstStyle/>
              <a:p>
                <a:pPr lvl="0"/>
                <a:r>
                  <a:rPr lang="en-US" sz="2400" dirty="0">
                    <a:solidFill>
                      <a:srgbClr val="4D4D4D"/>
                    </a:solidFill>
                    <a:cs typeface="Arial" pitchFamily="34" charset="0"/>
                  </a:rPr>
                  <a:t>Familiarize patient with feedback scale</a:t>
                </a:r>
              </a:p>
              <a:p>
                <a:pPr marL="114300" lvl="0" indent="-114300">
                  <a:buFont typeface="Arial" pitchFamily="34" charset="0"/>
                  <a:buChar char="•"/>
                </a:pPr>
                <a:r>
                  <a:rPr lang="en-US" sz="1400" dirty="0">
                    <a:solidFill>
                      <a:srgbClr val="4D4D4D"/>
                    </a:solidFill>
                    <a:cs typeface="Arial" pitchFamily="34" charset="0"/>
                  </a:rPr>
                  <a:t>Used to determine patient perception of heat and comfort level during treatment</a:t>
                </a:r>
              </a:p>
              <a:p>
                <a:pPr marL="114300" lvl="0" indent="-114300">
                  <a:buFont typeface="Arial" pitchFamily="34" charset="0"/>
                  <a:buChar char="•"/>
                </a:pPr>
                <a:r>
                  <a:rPr lang="en-US" sz="1400" dirty="0">
                    <a:solidFill>
                      <a:srgbClr val="4D4D4D"/>
                    </a:solidFill>
                    <a:cs typeface="Arial" pitchFamily="34" charset="0"/>
                  </a:rPr>
                  <a:t>DO NOT use local anesthesia or pain-blocking techniques</a:t>
                </a:r>
              </a:p>
            </p:txBody>
          </p:sp>
        </p:gr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220" y="1524000"/>
              <a:ext cx="925580" cy="956119"/>
            </a:xfrm>
            <a:prstGeom prst="rect">
              <a:avLst/>
            </a:prstGeom>
          </p:spPr>
        </p:pic>
      </p:grpSp>
    </p:spTree>
    <p:extLst>
      <p:ext uri="{BB962C8B-B14F-4D97-AF65-F5344CB8AC3E}">
        <p14:creationId xmlns:p14="http://schemas.microsoft.com/office/powerpoint/2010/main" val="128721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Treatment</a:t>
            </a:r>
          </a:p>
        </p:txBody>
      </p:sp>
      <p:grpSp>
        <p:nvGrpSpPr>
          <p:cNvPr id="5" name="Group 4"/>
          <p:cNvGrpSpPr/>
          <p:nvPr/>
        </p:nvGrpSpPr>
        <p:grpSpPr>
          <a:xfrm>
            <a:off x="304801" y="5105400"/>
            <a:ext cx="8534403" cy="1097280"/>
            <a:chOff x="304800" y="5105400"/>
            <a:chExt cx="8534403" cy="109728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3" y="5105400"/>
              <a:ext cx="1828800" cy="1097280"/>
            </a:xfrm>
            <a:prstGeom prst="roundRect">
              <a:avLst>
                <a:gd name="adj" fmla="val 16365"/>
              </a:avLst>
            </a:prstGeom>
            <a:solidFill>
              <a:srgbClr val="FFFFFF">
                <a:shade val="85000"/>
              </a:srgbClr>
            </a:solidFill>
            <a:ln>
              <a:noFill/>
            </a:ln>
            <a:effectLst/>
          </p:spPr>
        </p:pic>
        <p:grpSp>
          <p:nvGrpSpPr>
            <p:cNvPr id="4" name="Group 3"/>
            <p:cNvGrpSpPr/>
            <p:nvPr/>
          </p:nvGrpSpPr>
          <p:grpSpPr>
            <a:xfrm>
              <a:off x="304800" y="5105400"/>
              <a:ext cx="8534402" cy="1097280"/>
              <a:chOff x="304800" y="5092437"/>
              <a:chExt cx="8534402" cy="1107996"/>
            </a:xfrm>
          </p:grpSpPr>
          <p:grpSp>
            <p:nvGrpSpPr>
              <p:cNvPr id="55" name="Group 54"/>
              <p:cNvGrpSpPr/>
              <p:nvPr/>
            </p:nvGrpSpPr>
            <p:grpSpPr>
              <a:xfrm>
                <a:off x="304800" y="5097793"/>
                <a:ext cx="8534402" cy="1097285"/>
                <a:chOff x="487680" y="5860558"/>
                <a:chExt cx="8534402" cy="531843"/>
              </a:xfrm>
            </p:grpSpPr>
            <p:sp>
              <p:nvSpPr>
                <p:cNvPr id="57" name="Round Same Side Corner Rectangle 56"/>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4</a:t>
                  </a:r>
                </a:p>
              </p:txBody>
            </p:sp>
            <p:sp>
              <p:nvSpPr>
                <p:cNvPr id="58" name="Round Same Side Corner Rectangle 57"/>
                <p:cNvSpPr/>
                <p:nvPr/>
              </p:nvSpPr>
              <p:spPr>
                <a:xfrm rot="5400000">
                  <a:off x="4862341" y="2232657"/>
                  <a:ext cx="531840"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56" name="TextBox 55"/>
              <p:cNvSpPr txBox="1"/>
              <p:nvPr/>
            </p:nvSpPr>
            <p:spPr>
              <a:xfrm>
                <a:off x="1051560" y="5092437"/>
                <a:ext cx="5806440" cy="1107996"/>
              </a:xfrm>
              <a:prstGeom prst="rect">
                <a:avLst/>
              </a:prstGeom>
              <a:noFill/>
            </p:spPr>
            <p:txBody>
              <a:bodyPr wrap="square" rtlCol="0" anchor="ctr">
                <a:spAutoFit/>
              </a:bodyPr>
              <a:lstStyle/>
              <a:p>
                <a:pPr lvl="0"/>
                <a:r>
                  <a:rPr lang="en-US" sz="2400" dirty="0">
                    <a:solidFill>
                      <a:srgbClr val="4D4D4D"/>
                    </a:solidFill>
                    <a:cs typeface="Arial" pitchFamily="34" charset="0"/>
                  </a:rPr>
                  <a:t>Confirm system status displays “READY”</a:t>
                </a:r>
              </a:p>
              <a:p>
                <a:pPr marL="109538" lvl="0" indent="-109538">
                  <a:buFont typeface="Arial" pitchFamily="34" charset="0"/>
                  <a:buChar char="•"/>
                </a:pPr>
                <a:r>
                  <a:rPr lang="en-US" sz="1400" dirty="0">
                    <a:solidFill>
                      <a:srgbClr val="4D4D4D"/>
                    </a:solidFill>
                    <a:cs typeface="Arial" pitchFamily="34" charset="0"/>
                  </a:rPr>
                  <a:t>System should display “READY” on status bar when all required components are connected and until activation button on handpiece or footswitch is pressed</a:t>
                </a:r>
              </a:p>
            </p:txBody>
          </p:sp>
        </p:grpSp>
      </p:grpSp>
      <p:grpSp>
        <p:nvGrpSpPr>
          <p:cNvPr id="3" name="Group 2"/>
          <p:cNvGrpSpPr/>
          <p:nvPr/>
        </p:nvGrpSpPr>
        <p:grpSpPr>
          <a:xfrm>
            <a:off x="304801" y="1447800"/>
            <a:ext cx="8534403" cy="1097280"/>
            <a:chOff x="304800" y="1447800"/>
            <a:chExt cx="8534403" cy="109728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440" y="1752600"/>
              <a:ext cx="1737360" cy="519722"/>
            </a:xfrm>
            <a:prstGeom prst="rect">
              <a:avLst/>
            </a:prstGeom>
          </p:spPr>
        </p:pic>
        <p:grpSp>
          <p:nvGrpSpPr>
            <p:cNvPr id="68" name="Group 67"/>
            <p:cNvGrpSpPr/>
            <p:nvPr/>
          </p:nvGrpSpPr>
          <p:grpSpPr>
            <a:xfrm>
              <a:off x="304800" y="1447800"/>
              <a:ext cx="8534403" cy="1097280"/>
              <a:chOff x="304800" y="5097793"/>
              <a:chExt cx="8534403" cy="1097285"/>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200157"/>
                <a:ext cx="5806440" cy="892556"/>
              </a:xfrm>
              <a:prstGeom prst="rect">
                <a:avLst/>
              </a:prstGeom>
              <a:noFill/>
            </p:spPr>
            <p:txBody>
              <a:bodyPr wrap="square" rtlCol="0" anchor="ctr">
                <a:spAutoFit/>
              </a:bodyPr>
              <a:lstStyle/>
              <a:p>
                <a:pPr lvl="0"/>
                <a:r>
                  <a:rPr lang="en-US" sz="2400" dirty="0">
                    <a:solidFill>
                      <a:srgbClr val="4D4D4D"/>
                    </a:solidFill>
                    <a:cs typeface="Arial" pitchFamily="34" charset="0"/>
                  </a:rPr>
                  <a:t>Select treatment tip</a:t>
                </a:r>
              </a:p>
              <a:p>
                <a:pPr marL="109538" lvl="0" indent="-109538">
                  <a:buFont typeface="Arial" pitchFamily="34" charset="0"/>
                  <a:buChar char="•"/>
                </a:pPr>
                <a:r>
                  <a:rPr lang="en-US" sz="1400" dirty="0">
                    <a:solidFill>
                      <a:srgbClr val="4D4D4D"/>
                    </a:solidFill>
                    <a:cs typeface="Arial" pitchFamily="34" charset="0"/>
                  </a:rPr>
                  <a:t>Select appropriate tip and REP count based on treatment area, size, and anticipated number of passes/vectors</a:t>
                </a:r>
              </a:p>
            </p:txBody>
          </p:sp>
        </p:grpSp>
      </p:grpSp>
      <p:grpSp>
        <p:nvGrpSpPr>
          <p:cNvPr id="9" name="Group 8"/>
          <p:cNvGrpSpPr/>
          <p:nvPr/>
        </p:nvGrpSpPr>
        <p:grpSpPr>
          <a:xfrm>
            <a:off x="304801" y="2661642"/>
            <a:ext cx="8534403" cy="1107996"/>
            <a:chOff x="304800" y="2661642"/>
            <a:chExt cx="8534403" cy="1107996"/>
          </a:xfrm>
        </p:grpSpPr>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11" y="2667000"/>
              <a:ext cx="1828790" cy="1092194"/>
            </a:xfrm>
            <a:prstGeom prst="roundRect">
              <a:avLst>
                <a:gd name="adj" fmla="val 16365"/>
              </a:avLst>
            </a:prstGeom>
            <a:solidFill>
              <a:srgbClr val="FFFFFF">
                <a:shade val="85000"/>
              </a:srgbClr>
            </a:solidFill>
            <a:ln>
              <a:noFill/>
            </a:ln>
            <a:effectLst/>
          </p:spPr>
        </p:pic>
        <p:grpSp>
          <p:nvGrpSpPr>
            <p:cNvPr id="78" name="Group 77"/>
            <p:cNvGrpSpPr/>
            <p:nvPr/>
          </p:nvGrpSpPr>
          <p:grpSpPr>
            <a:xfrm>
              <a:off x="304800" y="2661642"/>
              <a:ext cx="8534403" cy="1107996"/>
              <a:chOff x="304800" y="5092435"/>
              <a:chExt cx="8534403" cy="1108001"/>
            </a:xfrm>
          </p:grpSpPr>
          <p:grpSp>
            <p:nvGrpSpPr>
              <p:cNvPr id="79" name="Group 78"/>
              <p:cNvGrpSpPr/>
              <p:nvPr/>
            </p:nvGrpSpPr>
            <p:grpSpPr>
              <a:xfrm>
                <a:off x="304800" y="5097793"/>
                <a:ext cx="8534403" cy="1097285"/>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2</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5092435"/>
                <a:ext cx="5806440" cy="1108001"/>
              </a:xfrm>
              <a:prstGeom prst="rect">
                <a:avLst/>
              </a:prstGeom>
              <a:noFill/>
            </p:spPr>
            <p:txBody>
              <a:bodyPr wrap="square" rtlCol="0" anchor="ctr">
                <a:spAutoFit/>
              </a:bodyPr>
              <a:lstStyle/>
              <a:p>
                <a:pPr lvl="0"/>
                <a:r>
                  <a:rPr lang="en-US" sz="2400" dirty="0">
                    <a:solidFill>
                      <a:srgbClr val="4D4D4D"/>
                    </a:solidFill>
                    <a:cs typeface="Arial" pitchFamily="34" charset="0"/>
                  </a:rPr>
                  <a:t>Clean treatment tip</a:t>
                </a:r>
              </a:p>
              <a:p>
                <a:pPr marL="109538" lvl="0" indent="-109538">
                  <a:buFont typeface="Arial" pitchFamily="34" charset="0"/>
                  <a:buChar char="•"/>
                </a:pPr>
                <a:r>
                  <a:rPr lang="en-US" sz="1400" dirty="0">
                    <a:solidFill>
                      <a:srgbClr val="4D4D4D"/>
                    </a:solidFill>
                    <a:cs typeface="Arial" pitchFamily="34" charset="0"/>
                  </a:rPr>
                  <a:t>Wipe treatment tip with 70% isopropyl alcohol to clean</a:t>
                </a:r>
              </a:p>
              <a:p>
                <a:pPr marL="109538" lvl="0" indent="-109538">
                  <a:buFont typeface="Arial" pitchFamily="34" charset="0"/>
                  <a:buChar char="•"/>
                </a:pPr>
                <a:r>
                  <a:rPr lang="en-US" sz="1400" dirty="0">
                    <a:solidFill>
                      <a:srgbClr val="4D4D4D"/>
                    </a:solidFill>
                    <a:cs typeface="Arial" pitchFamily="34" charset="0"/>
                  </a:rPr>
                  <a:t>Inspect tip membrane for damage or contamination</a:t>
                </a:r>
              </a:p>
              <a:p>
                <a:pPr marL="109538" lvl="0" indent="-109538">
                  <a:buFont typeface="Arial" pitchFamily="34" charset="0"/>
                  <a:buChar char="•"/>
                </a:pPr>
                <a:r>
                  <a:rPr lang="en-US" sz="1400" dirty="0">
                    <a:solidFill>
                      <a:srgbClr val="4D4D4D"/>
                    </a:solidFill>
                    <a:cs typeface="Arial" pitchFamily="34" charset="0"/>
                  </a:rPr>
                  <a:t>DO NOT use a tip showing signs of damage or contamination</a:t>
                </a:r>
              </a:p>
            </p:txBody>
          </p:sp>
        </p:grpSp>
      </p:grpSp>
      <p:grpSp>
        <p:nvGrpSpPr>
          <p:cNvPr id="8" name="Group 7"/>
          <p:cNvGrpSpPr/>
          <p:nvPr/>
        </p:nvGrpSpPr>
        <p:grpSpPr>
          <a:xfrm>
            <a:off x="304801" y="3886200"/>
            <a:ext cx="8534403" cy="1097280"/>
            <a:chOff x="304800" y="3886200"/>
            <a:chExt cx="8534403" cy="1097280"/>
          </a:xfrm>
        </p:grpSpPr>
        <p:grpSp>
          <p:nvGrpSpPr>
            <p:cNvPr id="7" name="Group 6"/>
            <p:cNvGrpSpPr/>
            <p:nvPr/>
          </p:nvGrpSpPr>
          <p:grpSpPr>
            <a:xfrm>
              <a:off x="7010403" y="3886200"/>
              <a:ext cx="1828800" cy="1097280"/>
              <a:chOff x="7010403" y="3886200"/>
              <a:chExt cx="1828800" cy="1097280"/>
            </a:xfrm>
          </p:grpSpPr>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3" y="3886200"/>
                <a:ext cx="1828800" cy="1097280"/>
              </a:xfrm>
              <a:prstGeom prst="roundRect">
                <a:avLst>
                  <a:gd name="adj" fmla="val 16365"/>
                </a:avLst>
              </a:prstGeom>
              <a:solidFill>
                <a:srgbClr val="FFFFFF">
                  <a:shade val="85000"/>
                </a:srgbClr>
              </a:solidFill>
              <a:ln>
                <a:noFill/>
              </a:ln>
              <a:effectLst/>
            </p:spPr>
          </p:pic>
          <p:sp>
            <p:nvSpPr>
              <p:cNvPr id="29" name="Right Arrow 28"/>
              <p:cNvSpPr/>
              <p:nvPr/>
            </p:nvSpPr>
            <p:spPr>
              <a:xfrm rot="9573871" flipH="1" flipV="1">
                <a:off x="7103615" y="4163216"/>
                <a:ext cx="304800" cy="152400"/>
              </a:xfrm>
              <a:prstGeom prst="rightArrow">
                <a:avLst/>
              </a:prstGeom>
              <a:solidFill>
                <a:srgbClr val="9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304800" y="3891506"/>
              <a:ext cx="8534403" cy="1086673"/>
              <a:chOff x="304800" y="5097793"/>
              <a:chExt cx="8534403" cy="1097285"/>
            </a:xfrm>
          </p:grpSpPr>
          <p:grpSp>
            <p:nvGrpSpPr>
              <p:cNvPr id="74" name="Group 73"/>
              <p:cNvGrpSpPr/>
              <p:nvPr/>
            </p:nvGrpSpPr>
            <p:grpSpPr>
              <a:xfrm>
                <a:off x="304800" y="5097793"/>
                <a:ext cx="8534403" cy="1097285"/>
                <a:chOff x="487680" y="5860558"/>
                <a:chExt cx="8534403" cy="531843"/>
              </a:xfrm>
            </p:grpSpPr>
            <p:sp>
              <p:nvSpPr>
                <p:cNvPr id="76" name="Round Same Side Corner Rectangle 75"/>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3</a:t>
                  </a:r>
                </a:p>
              </p:txBody>
            </p:sp>
            <p:sp>
              <p:nvSpPr>
                <p:cNvPr id="77" name="Round Same Side Corner Rectangle 76"/>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5" name="TextBox 74"/>
              <p:cNvSpPr txBox="1"/>
              <p:nvPr/>
            </p:nvSpPr>
            <p:spPr>
              <a:xfrm>
                <a:off x="1051560" y="5195800"/>
                <a:ext cx="5806440" cy="901268"/>
              </a:xfrm>
              <a:prstGeom prst="rect">
                <a:avLst/>
              </a:prstGeom>
              <a:noFill/>
            </p:spPr>
            <p:txBody>
              <a:bodyPr wrap="square" rtlCol="0" anchor="ctr">
                <a:spAutoFit/>
              </a:bodyPr>
              <a:lstStyle/>
              <a:p>
                <a:pPr lvl="0"/>
                <a:r>
                  <a:rPr lang="en-US" sz="2400" dirty="0">
                    <a:solidFill>
                      <a:srgbClr val="4D4D4D"/>
                    </a:solidFill>
                    <a:cs typeface="Arial" pitchFamily="34" charset="0"/>
                  </a:rPr>
                  <a:t>Attach treatment tip to handpiece</a:t>
                </a:r>
              </a:p>
              <a:p>
                <a:pPr marL="109538" lvl="0" indent="-109538">
                  <a:buFont typeface="Arial" pitchFamily="34" charset="0"/>
                  <a:buChar char="•"/>
                </a:pPr>
                <a:r>
                  <a:rPr lang="en-US" sz="1400" dirty="0">
                    <a:solidFill>
                      <a:srgbClr val="4D4D4D"/>
                    </a:solidFill>
                    <a:cs typeface="Arial" pitchFamily="34" charset="0"/>
                  </a:rPr>
                  <a:t>Align and press treatment tip into handpiece until resistance is met</a:t>
                </a:r>
              </a:p>
              <a:p>
                <a:pPr marL="109538" lvl="0" indent="-109538">
                  <a:buFont typeface="Arial" pitchFamily="34" charset="0"/>
                  <a:buChar char="•"/>
                </a:pPr>
                <a:r>
                  <a:rPr lang="en-US" sz="1400" dirty="0">
                    <a:solidFill>
                      <a:srgbClr val="4D4D4D"/>
                    </a:solidFill>
                    <a:cs typeface="Arial" pitchFamily="34" charset="0"/>
                  </a:rPr>
                  <a:t>Treatment tip information should display on touchscreen</a:t>
                </a:r>
              </a:p>
            </p:txBody>
          </p:sp>
        </p:grpSp>
      </p:grpSp>
    </p:spTree>
    <p:extLst>
      <p:ext uri="{BB962C8B-B14F-4D97-AF65-F5344CB8AC3E}">
        <p14:creationId xmlns:p14="http://schemas.microsoft.com/office/powerpoint/2010/main" val="3146630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Treatment</a:t>
            </a:r>
          </a:p>
        </p:txBody>
      </p:sp>
      <p:grpSp>
        <p:nvGrpSpPr>
          <p:cNvPr id="8" name="Group 7"/>
          <p:cNvGrpSpPr/>
          <p:nvPr/>
        </p:nvGrpSpPr>
        <p:grpSpPr>
          <a:xfrm>
            <a:off x="304801" y="1426162"/>
            <a:ext cx="8534403" cy="1323439"/>
            <a:chOff x="304800" y="1426161"/>
            <a:chExt cx="8534403" cy="1323439"/>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447794"/>
              <a:ext cx="1828803" cy="1280162"/>
            </a:xfrm>
            <a:prstGeom prst="roundRect">
              <a:avLst>
                <a:gd name="adj" fmla="val 16365"/>
              </a:avLst>
            </a:prstGeom>
            <a:solidFill>
              <a:srgbClr val="FFFFFF">
                <a:shade val="85000"/>
              </a:srgbClr>
            </a:solidFill>
            <a:ln>
              <a:noFill/>
            </a:ln>
            <a:effectLst/>
          </p:spPr>
        </p:pic>
        <p:grpSp>
          <p:nvGrpSpPr>
            <p:cNvPr id="7" name="Group 6"/>
            <p:cNvGrpSpPr/>
            <p:nvPr/>
          </p:nvGrpSpPr>
          <p:grpSpPr>
            <a:xfrm>
              <a:off x="304800" y="1426161"/>
              <a:ext cx="8534403" cy="1323439"/>
              <a:chOff x="304800" y="1443654"/>
              <a:chExt cx="8534403" cy="1323439"/>
            </a:xfrm>
          </p:grpSpPr>
          <p:grpSp>
            <p:nvGrpSpPr>
              <p:cNvPr id="69" name="Group 68"/>
              <p:cNvGrpSpPr/>
              <p:nvPr/>
            </p:nvGrpSpPr>
            <p:grpSpPr>
              <a:xfrm>
                <a:off x="304800" y="1465293"/>
                <a:ext cx="8534403" cy="1280160"/>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5</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1443654"/>
                <a:ext cx="5806440" cy="1323439"/>
              </a:xfrm>
              <a:prstGeom prst="rect">
                <a:avLst/>
              </a:prstGeom>
              <a:noFill/>
            </p:spPr>
            <p:txBody>
              <a:bodyPr wrap="square" rtlCol="0" anchor="ctr">
                <a:spAutoFit/>
              </a:bodyPr>
              <a:lstStyle/>
              <a:p>
                <a:pPr lvl="0"/>
                <a:r>
                  <a:rPr lang="en-US" sz="2400" dirty="0">
                    <a:solidFill>
                      <a:srgbClr val="4D4D4D"/>
                    </a:solidFill>
                    <a:cs typeface="Arial" pitchFamily="34" charset="0"/>
                  </a:rPr>
                  <a:t>Select treatment level</a:t>
                </a:r>
              </a:p>
              <a:p>
                <a:pPr marL="109538" lvl="0" indent="-109538">
                  <a:buFont typeface="Arial" pitchFamily="34" charset="0"/>
                  <a:buChar char="•"/>
                </a:pPr>
                <a:r>
                  <a:rPr lang="en-US" sz="1400" dirty="0">
                    <a:solidFill>
                      <a:srgbClr val="4D4D4D"/>
                    </a:solidFill>
                    <a:cs typeface="Arial" pitchFamily="34" charset="0"/>
                  </a:rPr>
                  <a:t>Typical starting treatment level is 3.0 (2.0 for 0.25cm² tip)</a:t>
                </a:r>
              </a:p>
              <a:p>
                <a:pPr marL="109538" lvl="0" indent="-109538">
                  <a:buFont typeface="Arial" pitchFamily="34" charset="0"/>
                  <a:buChar char="•"/>
                </a:pPr>
                <a:r>
                  <a:rPr lang="en-US" sz="1400" dirty="0">
                    <a:solidFill>
                      <a:srgbClr val="4D4D4D"/>
                    </a:solidFill>
                    <a:cs typeface="Arial" pitchFamily="34" charset="0"/>
                  </a:rPr>
                  <a:t>Adjust treatment level based on patient feedback during procedure</a:t>
                </a:r>
              </a:p>
              <a:p>
                <a:pPr marL="109538" lvl="0" indent="-109538">
                  <a:buFont typeface="Arial" pitchFamily="34" charset="0"/>
                  <a:buChar char="•"/>
                </a:pPr>
                <a:r>
                  <a:rPr lang="en-US" sz="1400" dirty="0">
                    <a:solidFill>
                      <a:srgbClr val="4D4D4D"/>
                    </a:solidFill>
                    <a:cs typeface="Arial" pitchFamily="34" charset="0"/>
                  </a:rPr>
                  <a:t>Prior to increasing treatment level, check that the Return Pad has full contact with the patient and Return Pad cable connectors are secure.</a:t>
                </a:r>
              </a:p>
            </p:txBody>
          </p:sp>
        </p:grpSp>
      </p:grpSp>
      <p:grpSp>
        <p:nvGrpSpPr>
          <p:cNvPr id="31" name="Group 30"/>
          <p:cNvGrpSpPr/>
          <p:nvPr/>
        </p:nvGrpSpPr>
        <p:grpSpPr>
          <a:xfrm>
            <a:off x="3104141" y="2977452"/>
            <a:ext cx="2687059" cy="3616561"/>
            <a:chOff x="4981433" y="1698625"/>
            <a:chExt cx="3171966" cy="4269206"/>
          </a:xfrm>
        </p:grpSpPr>
        <p:sp>
          <p:nvSpPr>
            <p:cNvPr id="33" name="Oval 32"/>
            <p:cNvSpPr>
              <a:spLocks noChangeArrowheads="1"/>
            </p:cNvSpPr>
            <p:nvPr/>
          </p:nvSpPr>
          <p:spPr bwMode="auto">
            <a:xfrm>
              <a:off x="5074920" y="5680714"/>
              <a:ext cx="182880" cy="182880"/>
            </a:xfrm>
            <a:prstGeom prst="ellipse">
              <a:avLst/>
            </a:prstGeom>
            <a:solidFill>
              <a:srgbClr val="800080"/>
            </a:solidFill>
            <a:ln>
              <a:noFill/>
            </a:ln>
            <a:effectLst>
              <a:outerShdw dist="17961"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34" name="Text Box 6"/>
            <p:cNvSpPr txBox="1">
              <a:spLocks noChangeArrowheads="1"/>
            </p:cNvSpPr>
            <p:nvPr/>
          </p:nvSpPr>
          <p:spPr bwMode="auto">
            <a:xfrm>
              <a:off x="5227320" y="5604513"/>
              <a:ext cx="2926079" cy="36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altLang="en-US" sz="1400" dirty="0">
                  <a:solidFill>
                    <a:srgbClr val="4D4D4D"/>
                  </a:solidFill>
                  <a:cs typeface="Arial" charset="0"/>
                </a:rPr>
                <a:t>Common Sensitive Areas</a:t>
              </a:r>
            </a:p>
          </p:txBody>
        </p:sp>
        <p:pic>
          <p:nvPicPr>
            <p:cNvPr id="35" name="Picture 18" descr="Face_Oblique"/>
            <p:cNvPicPr>
              <a:picLocks noChangeAspect="1" noChangeArrowheads="1"/>
            </p:cNvPicPr>
            <p:nvPr/>
          </p:nvPicPr>
          <p:blipFill rotWithShape="1">
            <a:blip r:embed="rId4">
              <a:extLst>
                <a:ext uri="{28A0092B-C50C-407E-A947-70E740481C1C}">
                  <a14:useLocalDpi xmlns:a14="http://schemas.microsoft.com/office/drawing/2010/main" val="0"/>
                </a:ext>
              </a:extLst>
            </a:blip>
            <a:srcRect l="22721" r="19256"/>
            <a:stretch/>
          </p:blipFill>
          <p:spPr bwMode="auto">
            <a:xfrm>
              <a:off x="4981433" y="1698625"/>
              <a:ext cx="3125337"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19"/>
            <p:cNvSpPr>
              <a:spLocks noChangeArrowheads="1"/>
            </p:cNvSpPr>
            <p:nvPr/>
          </p:nvSpPr>
          <p:spPr bwMode="auto">
            <a:xfrm>
              <a:off x="6737974" y="4505815"/>
              <a:ext cx="246062" cy="244474"/>
            </a:xfrm>
            <a:prstGeom prst="ellipse">
              <a:avLst/>
            </a:prstGeom>
            <a:solidFill>
              <a:srgbClr val="800080"/>
            </a:solidFill>
            <a:ln>
              <a:noFill/>
            </a:ln>
            <a:effectLst>
              <a:outerShdw dist="17961"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37" name="Oval 20"/>
            <p:cNvSpPr>
              <a:spLocks noChangeArrowheads="1"/>
            </p:cNvSpPr>
            <p:nvPr/>
          </p:nvSpPr>
          <p:spPr bwMode="auto">
            <a:xfrm>
              <a:off x="5794375" y="3838575"/>
              <a:ext cx="128587" cy="128588"/>
            </a:xfrm>
            <a:prstGeom prst="ellipse">
              <a:avLst/>
            </a:prstGeom>
            <a:solidFill>
              <a:srgbClr val="800080"/>
            </a:solidFill>
            <a:ln>
              <a:noFill/>
            </a:ln>
            <a:effectLst>
              <a:outerShdw dist="17961"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38" name="Oval 21"/>
            <p:cNvSpPr>
              <a:spLocks noChangeArrowheads="1"/>
            </p:cNvSpPr>
            <p:nvPr/>
          </p:nvSpPr>
          <p:spPr bwMode="auto">
            <a:xfrm>
              <a:off x="5775325" y="3097213"/>
              <a:ext cx="128587" cy="128588"/>
            </a:xfrm>
            <a:prstGeom prst="ellipse">
              <a:avLst/>
            </a:prstGeom>
            <a:solidFill>
              <a:srgbClr val="800080"/>
            </a:solidFill>
            <a:ln>
              <a:noFill/>
            </a:ln>
            <a:effectLst>
              <a:outerShdw dist="17961"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39" name="Oval 22"/>
            <p:cNvSpPr>
              <a:spLocks noChangeArrowheads="1"/>
            </p:cNvSpPr>
            <p:nvPr/>
          </p:nvSpPr>
          <p:spPr bwMode="auto">
            <a:xfrm>
              <a:off x="6046788" y="4895850"/>
              <a:ext cx="246062" cy="244475"/>
            </a:xfrm>
            <a:prstGeom prst="ellipse">
              <a:avLst/>
            </a:prstGeom>
            <a:solidFill>
              <a:srgbClr val="800080"/>
            </a:solidFill>
            <a:ln>
              <a:noFill/>
            </a:ln>
            <a:effectLst>
              <a:outerShdw dist="17961"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40" name="Oval 23"/>
            <p:cNvSpPr>
              <a:spLocks noChangeArrowheads="1"/>
            </p:cNvSpPr>
            <p:nvPr/>
          </p:nvSpPr>
          <p:spPr bwMode="auto">
            <a:xfrm>
              <a:off x="6877050" y="3811588"/>
              <a:ext cx="246062" cy="244475"/>
            </a:xfrm>
            <a:prstGeom prst="ellipse">
              <a:avLst/>
            </a:prstGeom>
            <a:solidFill>
              <a:srgbClr val="800080"/>
            </a:solidFill>
            <a:ln>
              <a:noFill/>
            </a:ln>
            <a:effectLst>
              <a:outerShdw dist="17961"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41" name="Oval 24"/>
            <p:cNvSpPr>
              <a:spLocks noChangeArrowheads="1"/>
            </p:cNvSpPr>
            <p:nvPr/>
          </p:nvSpPr>
          <p:spPr bwMode="auto">
            <a:xfrm>
              <a:off x="6472238" y="3322638"/>
              <a:ext cx="246062" cy="244475"/>
            </a:xfrm>
            <a:prstGeom prst="ellipse">
              <a:avLst/>
            </a:prstGeom>
            <a:solidFill>
              <a:srgbClr val="800080"/>
            </a:solidFill>
            <a:ln>
              <a:noFill/>
            </a:ln>
            <a:effectLst>
              <a:outerShdw dist="17961"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grpSp>
    </p:spTree>
    <p:extLst>
      <p:ext uri="{BB962C8B-B14F-4D97-AF65-F5344CB8AC3E}">
        <p14:creationId xmlns:p14="http://schemas.microsoft.com/office/powerpoint/2010/main" val="183350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Treatment</a:t>
            </a:r>
          </a:p>
        </p:txBody>
      </p:sp>
      <p:grpSp>
        <p:nvGrpSpPr>
          <p:cNvPr id="11" name="Group 10"/>
          <p:cNvGrpSpPr/>
          <p:nvPr/>
        </p:nvGrpSpPr>
        <p:grpSpPr>
          <a:xfrm>
            <a:off x="304801" y="1439765"/>
            <a:ext cx="8534403" cy="1107996"/>
            <a:chOff x="304800" y="1439763"/>
            <a:chExt cx="8534403" cy="1107996"/>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447800"/>
              <a:ext cx="1828800" cy="1097280"/>
            </a:xfrm>
            <a:prstGeom prst="roundRect">
              <a:avLst>
                <a:gd name="adj" fmla="val 16365"/>
              </a:avLst>
            </a:prstGeom>
            <a:solidFill>
              <a:srgbClr val="FFFFFF">
                <a:shade val="85000"/>
              </a:srgbClr>
            </a:solidFill>
            <a:ln>
              <a:noFill/>
            </a:ln>
            <a:effectLst/>
          </p:spPr>
        </p:pic>
        <p:grpSp>
          <p:nvGrpSpPr>
            <p:cNvPr id="7" name="Group 6"/>
            <p:cNvGrpSpPr/>
            <p:nvPr/>
          </p:nvGrpSpPr>
          <p:grpSpPr>
            <a:xfrm>
              <a:off x="304800" y="1439763"/>
              <a:ext cx="8534403" cy="1107996"/>
              <a:chOff x="304800" y="1439763"/>
              <a:chExt cx="8534403" cy="1107996"/>
            </a:xfrm>
          </p:grpSpPr>
          <p:grpSp>
            <p:nvGrpSpPr>
              <p:cNvPr id="69" name="Group 68"/>
              <p:cNvGrpSpPr/>
              <p:nvPr/>
            </p:nvGrpSpPr>
            <p:grpSpPr>
              <a:xfrm>
                <a:off x="304800" y="1445121"/>
                <a:ext cx="8534403" cy="1097280"/>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6</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1439763"/>
                <a:ext cx="5806440" cy="1107996"/>
              </a:xfrm>
              <a:prstGeom prst="rect">
                <a:avLst/>
              </a:prstGeom>
              <a:noFill/>
            </p:spPr>
            <p:txBody>
              <a:bodyPr wrap="square" rtlCol="0" anchor="ctr">
                <a:spAutoFit/>
              </a:bodyPr>
              <a:lstStyle/>
              <a:p>
                <a:pPr lvl="0"/>
                <a:r>
                  <a:rPr lang="en-US" sz="2400" dirty="0">
                    <a:solidFill>
                      <a:srgbClr val="4D4D4D"/>
                    </a:solidFill>
                    <a:cs typeface="Arial" pitchFamily="34" charset="0"/>
                  </a:rPr>
                  <a:t>Select handpiece vibration level</a:t>
                </a:r>
              </a:p>
              <a:p>
                <a:pPr marL="114300" indent="-114300">
                  <a:buFont typeface="Arial" pitchFamily="34" charset="0"/>
                  <a:buChar char="•"/>
                </a:pPr>
                <a:r>
                  <a:rPr lang="en-US" sz="1400" dirty="0">
                    <a:solidFill>
                      <a:srgbClr val="4D4D4D"/>
                    </a:solidFill>
                    <a:cs typeface="Arial" pitchFamily="34" charset="0"/>
                  </a:rPr>
                  <a:t>Vibration may improve patient comfort</a:t>
                </a:r>
              </a:p>
              <a:p>
                <a:pPr marL="114300" indent="-114300">
                  <a:buFont typeface="Arial" pitchFamily="34" charset="0"/>
                  <a:buChar char="•"/>
                </a:pPr>
                <a:r>
                  <a:rPr lang="en-US" sz="1400" dirty="0">
                    <a:solidFill>
                      <a:srgbClr val="4D4D4D"/>
                    </a:solidFill>
                    <a:cs typeface="Arial" pitchFamily="34" charset="0"/>
                  </a:rPr>
                  <a:t>Use patient feedback to adjust vibration settings during treatment</a:t>
                </a:r>
              </a:p>
              <a:p>
                <a:pPr marL="114300" indent="-114300">
                  <a:buFont typeface="Arial" pitchFamily="34" charset="0"/>
                  <a:buChar char="•"/>
                </a:pPr>
                <a:r>
                  <a:rPr lang="en-US" sz="1400" dirty="0">
                    <a:solidFill>
                      <a:srgbClr val="4D4D4D"/>
                    </a:solidFill>
                    <a:cs typeface="Arial" pitchFamily="34" charset="0"/>
                  </a:rPr>
                  <a:t>DO NOT use vibration on or around eye with eye shields inserted</a:t>
                </a:r>
              </a:p>
            </p:txBody>
          </p:sp>
        </p:grpSp>
      </p:grpSp>
      <p:grpSp>
        <p:nvGrpSpPr>
          <p:cNvPr id="6" name="Group 5"/>
          <p:cNvGrpSpPr/>
          <p:nvPr/>
        </p:nvGrpSpPr>
        <p:grpSpPr>
          <a:xfrm>
            <a:off x="304801" y="3880844"/>
            <a:ext cx="8534403" cy="1107996"/>
            <a:chOff x="304800" y="3880843"/>
            <a:chExt cx="8534403" cy="1107996"/>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3" y="3886200"/>
              <a:ext cx="1828800" cy="1097280"/>
            </a:xfrm>
            <a:prstGeom prst="roundRect">
              <a:avLst>
                <a:gd name="adj" fmla="val 16365"/>
              </a:avLst>
            </a:prstGeom>
            <a:solidFill>
              <a:srgbClr val="FFFFFF">
                <a:shade val="85000"/>
              </a:srgbClr>
            </a:solidFill>
            <a:ln>
              <a:noFill/>
            </a:ln>
            <a:effectLst/>
          </p:spPr>
        </p:pic>
        <p:grpSp>
          <p:nvGrpSpPr>
            <p:cNvPr id="73" name="Group 72"/>
            <p:cNvGrpSpPr/>
            <p:nvPr/>
          </p:nvGrpSpPr>
          <p:grpSpPr>
            <a:xfrm>
              <a:off x="304800" y="3880843"/>
              <a:ext cx="8534403" cy="1107996"/>
              <a:chOff x="304800" y="5087025"/>
              <a:chExt cx="8534403" cy="1118816"/>
            </a:xfrm>
          </p:grpSpPr>
          <p:grpSp>
            <p:nvGrpSpPr>
              <p:cNvPr id="74" name="Group 73"/>
              <p:cNvGrpSpPr/>
              <p:nvPr/>
            </p:nvGrpSpPr>
            <p:grpSpPr>
              <a:xfrm>
                <a:off x="304800" y="5097793"/>
                <a:ext cx="8534403" cy="1097285"/>
                <a:chOff x="487680" y="5860558"/>
                <a:chExt cx="8534403" cy="531843"/>
              </a:xfrm>
            </p:grpSpPr>
            <p:sp>
              <p:nvSpPr>
                <p:cNvPr id="76" name="Round Same Side Corner Rectangle 75"/>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8</a:t>
                  </a:r>
                </a:p>
              </p:txBody>
            </p:sp>
            <p:sp>
              <p:nvSpPr>
                <p:cNvPr id="77" name="Round Same Side Corner Rectangle 76"/>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5" name="TextBox 74"/>
              <p:cNvSpPr txBox="1"/>
              <p:nvPr/>
            </p:nvSpPr>
            <p:spPr>
              <a:xfrm>
                <a:off x="1051560" y="5087025"/>
                <a:ext cx="5806440" cy="1118816"/>
              </a:xfrm>
              <a:prstGeom prst="rect">
                <a:avLst/>
              </a:prstGeom>
              <a:noFill/>
            </p:spPr>
            <p:txBody>
              <a:bodyPr wrap="square" rtlCol="0" anchor="ctr">
                <a:spAutoFit/>
              </a:bodyPr>
              <a:lstStyle/>
              <a:p>
                <a:pPr lvl="0"/>
                <a:r>
                  <a:rPr lang="en-US" sz="2400" dirty="0">
                    <a:solidFill>
                      <a:srgbClr val="4D4D4D"/>
                    </a:solidFill>
                    <a:cs typeface="Arial" pitchFamily="34" charset="0"/>
                  </a:rPr>
                  <a:t>Perform initial “super-pass” treatment</a:t>
                </a:r>
              </a:p>
              <a:p>
                <a:pPr marL="114300" indent="-114300">
                  <a:buFont typeface="Arial" pitchFamily="34" charset="0"/>
                  <a:buChar char="•"/>
                </a:pPr>
                <a:r>
                  <a:rPr lang="en-US" sz="1400" dirty="0">
                    <a:solidFill>
                      <a:srgbClr val="4D4D4D"/>
                    </a:solidFill>
                    <a:cs typeface="Arial" pitchFamily="34" charset="0"/>
                  </a:rPr>
                  <a:t>Maintain proper “stamping” technique; DO NOT “slide treat” or stack pulses</a:t>
                </a:r>
              </a:p>
              <a:p>
                <a:pPr marL="114300" indent="-114300">
                  <a:buFont typeface="Arial" pitchFamily="34" charset="0"/>
                  <a:buChar char="•"/>
                </a:pPr>
                <a:r>
                  <a:rPr lang="en-US" sz="1400" dirty="0">
                    <a:solidFill>
                      <a:srgbClr val="4D4D4D"/>
                    </a:solidFill>
                    <a:cs typeface="Arial" pitchFamily="34" charset="0"/>
                  </a:rPr>
                  <a:t>If REP is interrupted, release activation button and maintain tip-to-tissue contact to ensure post-cooling occurs prior to resuming treatment</a:t>
                </a:r>
              </a:p>
            </p:txBody>
          </p:sp>
        </p:grpSp>
      </p:grpSp>
      <p:grpSp>
        <p:nvGrpSpPr>
          <p:cNvPr id="3" name="Group 2"/>
          <p:cNvGrpSpPr/>
          <p:nvPr/>
        </p:nvGrpSpPr>
        <p:grpSpPr>
          <a:xfrm>
            <a:off x="304801" y="2658964"/>
            <a:ext cx="8534403" cy="1107996"/>
            <a:chOff x="304800" y="2658963"/>
            <a:chExt cx="8534403" cy="1107996"/>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2664326"/>
              <a:ext cx="1828800" cy="1097280"/>
            </a:xfrm>
            <a:prstGeom prst="roundRect">
              <a:avLst>
                <a:gd name="adj" fmla="val 16365"/>
              </a:avLst>
            </a:prstGeom>
            <a:solidFill>
              <a:srgbClr val="FFFFFF">
                <a:shade val="85000"/>
              </a:srgbClr>
            </a:solidFill>
            <a:ln>
              <a:noFill/>
            </a:ln>
            <a:effectLst/>
          </p:spPr>
        </p:pic>
        <p:grpSp>
          <p:nvGrpSpPr>
            <p:cNvPr id="9" name="Group 8"/>
            <p:cNvGrpSpPr/>
            <p:nvPr/>
          </p:nvGrpSpPr>
          <p:grpSpPr>
            <a:xfrm>
              <a:off x="304800" y="2658963"/>
              <a:ext cx="8534403" cy="1107996"/>
              <a:chOff x="304800" y="2658963"/>
              <a:chExt cx="8534403" cy="1107996"/>
            </a:xfrm>
          </p:grpSpPr>
          <p:grpSp>
            <p:nvGrpSpPr>
              <p:cNvPr id="79" name="Group 78"/>
              <p:cNvGrpSpPr/>
              <p:nvPr/>
            </p:nvGrpSpPr>
            <p:grpSpPr>
              <a:xfrm>
                <a:off x="304800" y="2664321"/>
                <a:ext cx="8534403" cy="1097280"/>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7</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2658963"/>
                <a:ext cx="5806440" cy="1107996"/>
              </a:xfrm>
              <a:prstGeom prst="rect">
                <a:avLst/>
              </a:prstGeom>
              <a:noFill/>
            </p:spPr>
            <p:txBody>
              <a:bodyPr wrap="square" rtlCol="0" anchor="ctr">
                <a:spAutoFit/>
              </a:bodyPr>
              <a:lstStyle/>
              <a:p>
                <a:pPr lvl="0"/>
                <a:r>
                  <a:rPr lang="en-US" sz="2400" dirty="0">
                    <a:solidFill>
                      <a:srgbClr val="4D4D4D"/>
                    </a:solidFill>
                    <a:cs typeface="Arial" pitchFamily="34" charset="0"/>
                  </a:rPr>
                  <a:t>Apply coupling fluid to treatment site</a:t>
                </a:r>
              </a:p>
              <a:p>
                <a:pPr marL="117475" indent="-117475">
                  <a:buFont typeface="Arial" pitchFamily="34" charset="0"/>
                  <a:buChar char="•"/>
                </a:pPr>
                <a:r>
                  <a:rPr lang="en-US" sz="1400" dirty="0">
                    <a:solidFill>
                      <a:srgbClr val="4D4D4D"/>
                    </a:solidFill>
                    <a:cs typeface="Arial" pitchFamily="34" charset="0"/>
                  </a:rPr>
                  <a:t>Use only Solta-supplied coupling fluid</a:t>
                </a:r>
              </a:p>
              <a:p>
                <a:pPr marL="117475" indent="-117475">
                  <a:buFont typeface="Arial" pitchFamily="34" charset="0"/>
                  <a:buChar char="•"/>
                </a:pPr>
                <a:r>
                  <a:rPr lang="en-US" sz="1400" dirty="0">
                    <a:solidFill>
                      <a:srgbClr val="4D4D4D"/>
                    </a:solidFill>
                    <a:cs typeface="Arial" pitchFamily="34" charset="0"/>
                  </a:rPr>
                  <a:t>Regularly reapply more coupling media as needed during treatment</a:t>
                </a:r>
              </a:p>
              <a:p>
                <a:pPr marL="117475" indent="-117475">
                  <a:buFont typeface="Arial" pitchFamily="34" charset="0"/>
                  <a:buChar char="•"/>
                </a:pPr>
                <a:r>
                  <a:rPr lang="en-US" sz="1400" dirty="0">
                    <a:solidFill>
                      <a:srgbClr val="4D4D4D"/>
                    </a:solidFill>
                    <a:cs typeface="Arial" pitchFamily="34" charset="0"/>
                  </a:rPr>
                  <a:t>Use approximately one 60 mL bottle for a 900 pulse treatment</a:t>
                </a:r>
              </a:p>
            </p:txBody>
          </p:sp>
        </p:grpSp>
      </p:grpSp>
      <p:graphicFrame>
        <p:nvGraphicFramePr>
          <p:cNvPr id="12" name="Diagram 11"/>
          <p:cNvGraphicFramePr/>
          <p:nvPr>
            <p:extLst>
              <p:ext uri="{D42A27DB-BD31-4B8C-83A1-F6EECF244321}">
                <p14:modId xmlns:p14="http://schemas.microsoft.com/office/powerpoint/2010/main" val="936472554"/>
              </p:ext>
            </p:extLst>
          </p:nvPr>
        </p:nvGraphicFramePr>
        <p:xfrm>
          <a:off x="304800" y="4953000"/>
          <a:ext cx="8534400" cy="16994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131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Treatment</a:t>
            </a:r>
          </a:p>
        </p:txBody>
      </p:sp>
      <p:grpSp>
        <p:nvGrpSpPr>
          <p:cNvPr id="3" name="Group 2"/>
          <p:cNvGrpSpPr/>
          <p:nvPr/>
        </p:nvGrpSpPr>
        <p:grpSpPr>
          <a:xfrm>
            <a:off x="304801" y="1442444"/>
            <a:ext cx="8534403" cy="1107996"/>
            <a:chOff x="304800" y="1442443"/>
            <a:chExt cx="8534403" cy="1107996"/>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703" y="1447801"/>
              <a:ext cx="1828800" cy="1097280"/>
            </a:xfrm>
            <a:prstGeom prst="roundRect">
              <a:avLst>
                <a:gd name="adj" fmla="val 16365"/>
              </a:avLst>
            </a:prstGeom>
            <a:solidFill>
              <a:srgbClr val="FFFFFF">
                <a:shade val="85000"/>
              </a:srgbClr>
            </a:solidFill>
            <a:ln>
              <a:noFill/>
            </a:ln>
            <a:effectLst/>
          </p:spPr>
        </p:pic>
        <p:grpSp>
          <p:nvGrpSpPr>
            <p:cNvPr id="68" name="Group 67"/>
            <p:cNvGrpSpPr/>
            <p:nvPr/>
          </p:nvGrpSpPr>
          <p:grpSpPr>
            <a:xfrm>
              <a:off x="304800" y="1442443"/>
              <a:ext cx="8534403" cy="1107996"/>
              <a:chOff x="304800" y="5092436"/>
              <a:chExt cx="8534403" cy="1108001"/>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bIns="45720" rtlCol="0" anchor="ctr"/>
                <a:lstStyle/>
                <a:p>
                  <a:pPr algn="ctr"/>
                  <a:r>
                    <a:rPr lang="en-US" sz="2000" b="1" dirty="0"/>
                    <a:t>SUPER-</a:t>
                  </a:r>
                </a:p>
                <a:p>
                  <a:pPr algn="ctr"/>
                  <a:r>
                    <a:rPr lang="en-US" sz="2000" b="1" dirty="0"/>
                    <a:t>PASS</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092436"/>
                <a:ext cx="5806440" cy="1108001"/>
              </a:xfrm>
              <a:prstGeom prst="rect">
                <a:avLst/>
              </a:prstGeom>
              <a:noFill/>
            </p:spPr>
            <p:txBody>
              <a:bodyPr wrap="square" rtlCol="0" anchor="ctr">
                <a:spAutoFit/>
              </a:bodyPr>
              <a:lstStyle/>
              <a:p>
                <a:pPr lvl="0"/>
                <a:r>
                  <a:rPr lang="en-US" sz="2400" dirty="0">
                    <a:solidFill>
                      <a:srgbClr val="4D4D4D"/>
                    </a:solidFill>
                    <a:cs typeface="Arial" pitchFamily="34" charset="0"/>
                  </a:rPr>
                  <a:t>Alternate complete rows of treatment pulses</a:t>
                </a:r>
              </a:p>
              <a:p>
                <a:pPr marL="114300" lvl="0" indent="-114300">
                  <a:buFont typeface="Arial" pitchFamily="34" charset="0"/>
                  <a:buChar char="•"/>
                </a:pPr>
                <a:r>
                  <a:rPr lang="en-US" sz="1400" dirty="0">
                    <a:solidFill>
                      <a:srgbClr val="4D4D4D"/>
                    </a:solidFill>
                    <a:cs typeface="Arial" pitchFamily="34" charset="0"/>
                  </a:rPr>
                  <a:t>One row of squares followed by next row of circles, etc.</a:t>
                </a:r>
              </a:p>
              <a:p>
                <a:pPr marL="114300" lvl="0" indent="-114300">
                  <a:buFont typeface="Arial" pitchFamily="34" charset="0"/>
                  <a:buChar char="•"/>
                </a:pPr>
                <a:r>
                  <a:rPr lang="en-US" sz="1400" dirty="0">
                    <a:solidFill>
                      <a:srgbClr val="4D4D4D"/>
                    </a:solidFill>
                    <a:cs typeface="Arial" pitchFamily="34" charset="0"/>
                  </a:rPr>
                  <a:t>Monitor skin temperature with non-treating hand and treat another area before returning to site if tissue is hot-to-the-touch</a:t>
                </a:r>
              </a:p>
            </p:txBody>
          </p:sp>
        </p:grpSp>
      </p:grpSp>
      <p:pic>
        <p:nvPicPr>
          <p:cNvPr id="10"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38201" y="3353890"/>
            <a:ext cx="4552404" cy="266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6096002" y="4191000"/>
            <a:ext cx="2743199" cy="914400"/>
            <a:chOff x="2788920" y="2502367"/>
            <a:chExt cx="2743199" cy="457200"/>
          </a:xfrm>
        </p:grpSpPr>
        <p:sp>
          <p:nvSpPr>
            <p:cNvPr id="14" name="Round Same Side Corner Rectangle 13"/>
            <p:cNvSpPr/>
            <p:nvPr/>
          </p:nvSpPr>
          <p:spPr>
            <a:xfrm rot="16200000">
              <a:off x="2966720" y="2324567"/>
              <a:ext cx="457200" cy="81280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r>
                <a:rPr lang="en-US" b="1" dirty="0"/>
                <a:t>Note:</a:t>
              </a:r>
            </a:p>
          </p:txBody>
        </p:sp>
        <p:sp>
          <p:nvSpPr>
            <p:cNvPr id="15" name="Round Same Side Corner Rectangle 14"/>
            <p:cNvSpPr/>
            <p:nvPr/>
          </p:nvSpPr>
          <p:spPr>
            <a:xfrm rot="5400000">
              <a:off x="4310898" y="1738345"/>
              <a:ext cx="457200" cy="1985243"/>
            </a:xfrm>
            <a:prstGeom prst="round2SameRect">
              <a:avLst/>
            </a:prstGeom>
            <a:solidFill>
              <a:schemeClr val="bg1"/>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r>
                <a:rPr lang="en-US" sz="1200" dirty="0">
                  <a:solidFill>
                    <a:schemeClr val="tx1">
                      <a:lumMod val="65000"/>
                      <a:lumOff val="35000"/>
                    </a:schemeClr>
                  </a:solidFill>
                  <a:ea typeface="Arial"/>
                </a:rPr>
                <a:t>Treat consecutive pass sites before returning to first site of a pass to allow a cooling interval. Do not stack </a:t>
              </a:r>
              <a:r>
                <a:rPr lang="en-US" sz="1200" dirty="0" err="1">
                  <a:solidFill>
                    <a:schemeClr val="tx1">
                      <a:lumMod val="65000"/>
                      <a:lumOff val="35000"/>
                    </a:schemeClr>
                  </a:solidFill>
                  <a:ea typeface="Arial"/>
                </a:rPr>
                <a:t>REPs.</a:t>
              </a:r>
              <a:endParaRPr lang="en-US" sz="1200" dirty="0">
                <a:solidFill>
                  <a:schemeClr val="tx1">
                    <a:lumMod val="65000"/>
                    <a:lumOff val="35000"/>
                  </a:schemeClr>
                </a:solidFill>
              </a:endParaRPr>
            </a:p>
          </p:txBody>
        </p:sp>
      </p:grpSp>
    </p:spTree>
    <p:extLst>
      <p:ext uri="{BB962C8B-B14F-4D97-AF65-F5344CB8AC3E}">
        <p14:creationId xmlns:p14="http://schemas.microsoft.com/office/powerpoint/2010/main" val="287254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p:txBody>
          <a:bodyPr>
            <a:normAutofit fontScale="70000" lnSpcReduction="20000"/>
          </a:bodyPr>
          <a:lstStyle/>
          <a:p>
            <a:r>
              <a:rPr lang="en-US" dirty="0"/>
              <a:t>Do not use the Thermage FLX</a:t>
            </a:r>
            <a:r>
              <a:rPr lang="en-US" baseline="30000" dirty="0"/>
              <a:t>™</a:t>
            </a:r>
            <a:r>
              <a:rPr lang="en-US" dirty="0"/>
              <a:t> system in patients with cardiac pacemakers or other active implants</a:t>
            </a:r>
          </a:p>
          <a:p>
            <a:r>
              <a:rPr lang="en-US" dirty="0"/>
              <a:t>Improper use may cause personal injury or damage to the system (see the user manual for detailed directions, proper use, and full risk and safety information)</a:t>
            </a:r>
          </a:p>
          <a:p>
            <a:r>
              <a:rPr lang="en-US" dirty="0"/>
              <a:t>Do not use the system in the presence of flammable anesthetics, other flammable gases, near flammable fluids (e.g. skin preparation agents and tinctures), flammable objects, or with oxidizing agents</a:t>
            </a:r>
          </a:p>
          <a:p>
            <a:pPr lvl="1"/>
            <a:r>
              <a:rPr lang="en-US" dirty="0"/>
              <a:t>Observe appropriate fire precautions at all times</a:t>
            </a:r>
          </a:p>
          <a:p>
            <a:r>
              <a:rPr lang="en-US" dirty="0"/>
              <a:t>Do not use the system in an oxygen-enriched atmosphere or in the presence of nitrous oxide (N</a:t>
            </a:r>
            <a:r>
              <a:rPr lang="en-US" baseline="-25000" dirty="0"/>
              <a:t>2</a:t>
            </a:r>
            <a:r>
              <a:rPr lang="en-US" dirty="0"/>
              <a:t>O)</a:t>
            </a:r>
          </a:p>
          <a:p>
            <a:r>
              <a:rPr lang="en-US" dirty="0"/>
              <a:t>Do not use system near critical life-support equipment</a:t>
            </a:r>
          </a:p>
          <a:p>
            <a:r>
              <a:rPr lang="en-US" dirty="0"/>
              <a:t>Place monitoring electrodes such as ECG/EKG equipment as far as possible from treatment area when monitoring equipment &amp; system are used simultaneously on the patient</a:t>
            </a:r>
          </a:p>
          <a:p>
            <a:pPr lvl="1"/>
            <a:r>
              <a:rPr lang="en-US" dirty="0"/>
              <a:t>Use of monitoring systems incorporating high frequency current-limiting devices is recommended</a:t>
            </a:r>
          </a:p>
        </p:txBody>
      </p:sp>
    </p:spTree>
    <p:extLst>
      <p:ext uri="{BB962C8B-B14F-4D97-AF65-F5344CB8AC3E}">
        <p14:creationId xmlns:p14="http://schemas.microsoft.com/office/powerpoint/2010/main" val="184954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Treatment</a:t>
            </a:r>
          </a:p>
        </p:txBody>
      </p:sp>
      <p:grpSp>
        <p:nvGrpSpPr>
          <p:cNvPr id="68" name="Group 67"/>
          <p:cNvGrpSpPr/>
          <p:nvPr/>
        </p:nvGrpSpPr>
        <p:grpSpPr>
          <a:xfrm>
            <a:off x="304801" y="1442446"/>
            <a:ext cx="8534403" cy="1107996"/>
            <a:chOff x="304800" y="5092437"/>
            <a:chExt cx="8534403" cy="1108001"/>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bIns="45720" rtlCol="0" anchor="ctr"/>
              <a:lstStyle/>
              <a:p>
                <a:pPr algn="ctr"/>
                <a:r>
                  <a:rPr lang="en-US" sz="2000" b="1" dirty="0"/>
                  <a:t>TIP CHECK</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092437"/>
              <a:ext cx="5806440" cy="1108001"/>
            </a:xfrm>
            <a:prstGeom prst="rect">
              <a:avLst/>
            </a:prstGeom>
            <a:noFill/>
          </p:spPr>
          <p:txBody>
            <a:bodyPr wrap="square" rtlCol="0" anchor="ctr">
              <a:spAutoFit/>
            </a:bodyPr>
            <a:lstStyle/>
            <a:p>
              <a:pPr lvl="0"/>
              <a:r>
                <a:rPr lang="en-US" sz="2400" dirty="0">
                  <a:solidFill>
                    <a:srgbClr val="4D4D4D"/>
                  </a:solidFill>
                  <a:cs typeface="Arial" pitchFamily="34" charset="0"/>
                </a:rPr>
                <a:t>Routinely inspect tip surface for irregularities</a:t>
              </a:r>
            </a:p>
            <a:p>
              <a:pPr marL="114300" lvl="0" indent="-114300">
                <a:buFont typeface="Arial" pitchFamily="34" charset="0"/>
                <a:buChar char="•"/>
              </a:pPr>
              <a:r>
                <a:rPr lang="en-US" sz="1400" dirty="0">
                  <a:solidFill>
                    <a:srgbClr val="4D4D4D"/>
                  </a:solidFill>
                  <a:cs typeface="Arial" pitchFamily="34" charset="0"/>
                </a:rPr>
                <a:t>Inspect/feel tip for any physical damage to electrode surface</a:t>
              </a:r>
            </a:p>
            <a:p>
              <a:pPr marL="114300" lvl="0" indent="-114300">
                <a:buFont typeface="Arial" pitchFamily="34" charset="0"/>
                <a:buChar char="•"/>
              </a:pPr>
              <a:r>
                <a:rPr lang="en-US" sz="1400" dirty="0">
                  <a:solidFill>
                    <a:srgbClr val="4D4D4D"/>
                  </a:solidFill>
                  <a:cs typeface="Arial" pitchFamily="34" charset="0"/>
                </a:rPr>
                <a:t>If imperfections are found (e.g. membrane breaches) immediately stop treatment and replace with new tip; return affected tip to Solta immediately</a:t>
              </a:r>
            </a:p>
          </p:txBody>
        </p:sp>
      </p:grpSp>
      <p:grpSp>
        <p:nvGrpSpPr>
          <p:cNvPr id="6" name="Group 5"/>
          <p:cNvGrpSpPr/>
          <p:nvPr/>
        </p:nvGrpSpPr>
        <p:grpSpPr>
          <a:xfrm>
            <a:off x="701040" y="3352801"/>
            <a:ext cx="2194560" cy="2694617"/>
            <a:chOff x="746760" y="3477583"/>
            <a:chExt cx="2194560" cy="269461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 y="3477583"/>
              <a:ext cx="2148840" cy="2048256"/>
            </a:xfrm>
            <a:prstGeom prst="rect">
              <a:avLst/>
            </a:prstGeom>
          </p:spPr>
        </p:pic>
        <p:sp>
          <p:nvSpPr>
            <p:cNvPr id="14" name="TextBox 5"/>
            <p:cNvSpPr txBox="1"/>
            <p:nvPr/>
          </p:nvSpPr>
          <p:spPr>
            <a:xfrm>
              <a:off x="746760" y="5638800"/>
              <a:ext cx="2194560" cy="533400"/>
            </a:xfrm>
            <a:prstGeom prst="rect">
              <a:avLst/>
            </a:prstGeom>
            <a:noFill/>
          </p:spPr>
          <p:txBody>
            <a:bodyPr wrap="square" rtlCol="0">
              <a:noAutofit/>
            </a:bodyPr>
            <a:lstStyle/>
            <a:p>
              <a:pPr marL="0" marR="0" algn="ctr">
                <a:spcBef>
                  <a:spcPts val="0"/>
                </a:spcBef>
                <a:spcAft>
                  <a:spcPts val="0"/>
                </a:spcAft>
              </a:pPr>
              <a:r>
                <a:rPr lang="en-US" sz="1400" kern="1200" dirty="0">
                  <a:solidFill>
                    <a:srgbClr val="4D4D4D"/>
                  </a:solidFill>
                  <a:effectLst/>
                  <a:ea typeface="Arial"/>
                </a:rPr>
                <a:t>Normal electrode surface (no irregularities)</a:t>
              </a:r>
              <a:endParaRPr lang="en-US" sz="1400" dirty="0">
                <a:solidFill>
                  <a:srgbClr val="4D4D4D"/>
                </a:solidFill>
                <a:effectLst/>
                <a:ea typeface="MS Mincho"/>
              </a:endParaRPr>
            </a:p>
          </p:txBody>
        </p:sp>
      </p:grpSp>
      <p:grpSp>
        <p:nvGrpSpPr>
          <p:cNvPr id="7" name="Group 6"/>
          <p:cNvGrpSpPr/>
          <p:nvPr/>
        </p:nvGrpSpPr>
        <p:grpSpPr>
          <a:xfrm>
            <a:off x="6248400" y="3353174"/>
            <a:ext cx="2194560" cy="2694243"/>
            <a:chOff x="6248400" y="3477957"/>
            <a:chExt cx="2194560" cy="269424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260" y="3477957"/>
              <a:ext cx="2148840" cy="2048256"/>
            </a:xfrm>
            <a:prstGeom prst="rect">
              <a:avLst/>
            </a:prstGeom>
          </p:spPr>
        </p:pic>
        <p:sp>
          <p:nvSpPr>
            <p:cNvPr id="15" name="TextBox 5"/>
            <p:cNvSpPr txBox="1"/>
            <p:nvPr/>
          </p:nvSpPr>
          <p:spPr>
            <a:xfrm>
              <a:off x="6248400" y="5638800"/>
              <a:ext cx="2194560" cy="533400"/>
            </a:xfrm>
            <a:prstGeom prst="rect">
              <a:avLst/>
            </a:prstGeom>
            <a:noFill/>
          </p:spPr>
          <p:txBody>
            <a:bodyPr wrap="square" rtlCol="0">
              <a:noAutofit/>
            </a:bodyPr>
            <a:lstStyle/>
            <a:p>
              <a:pPr marL="0" marR="0" algn="ctr">
                <a:spcBef>
                  <a:spcPts val="0"/>
                </a:spcBef>
                <a:spcAft>
                  <a:spcPts val="0"/>
                </a:spcAft>
              </a:pPr>
              <a:r>
                <a:rPr lang="en-US" sz="1400" kern="1200" dirty="0">
                  <a:solidFill>
                    <a:srgbClr val="4D4D4D"/>
                  </a:solidFill>
                  <a:effectLst/>
                  <a:ea typeface="Arial"/>
                </a:rPr>
                <a:t>Abnormal electrode surface </a:t>
              </a:r>
              <a:r>
                <a:rPr lang="en-US" sz="1400" dirty="0">
                  <a:solidFill>
                    <a:srgbClr val="4D4D4D"/>
                  </a:solidFill>
                  <a:ea typeface="Arial"/>
                </a:rPr>
                <a:t>(</a:t>
              </a:r>
              <a:r>
                <a:rPr lang="en-US" sz="1400" kern="1200" dirty="0">
                  <a:solidFill>
                    <a:srgbClr val="4D4D4D"/>
                  </a:solidFill>
                  <a:effectLst/>
                  <a:ea typeface="Arial"/>
                </a:rPr>
                <a:t>dielectric breakdown)</a:t>
              </a:r>
              <a:endParaRPr lang="en-US" sz="1400" dirty="0">
                <a:solidFill>
                  <a:srgbClr val="4D4D4D"/>
                </a:solidFill>
                <a:effectLst/>
                <a:ea typeface="MS Mincho"/>
              </a:endParaRPr>
            </a:p>
          </p:txBody>
        </p:sp>
      </p:grpSp>
      <p:grpSp>
        <p:nvGrpSpPr>
          <p:cNvPr id="8" name="Group 7"/>
          <p:cNvGrpSpPr/>
          <p:nvPr/>
        </p:nvGrpSpPr>
        <p:grpSpPr>
          <a:xfrm>
            <a:off x="3474720" y="3352801"/>
            <a:ext cx="2194560" cy="2694617"/>
            <a:chOff x="3501390" y="3477583"/>
            <a:chExt cx="2194560" cy="2694617"/>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250" y="3477583"/>
              <a:ext cx="2148840" cy="2048256"/>
            </a:xfrm>
            <a:prstGeom prst="rect">
              <a:avLst/>
            </a:prstGeom>
          </p:spPr>
        </p:pic>
        <p:sp>
          <p:nvSpPr>
            <p:cNvPr id="16" name="TextBox 5"/>
            <p:cNvSpPr txBox="1"/>
            <p:nvPr/>
          </p:nvSpPr>
          <p:spPr>
            <a:xfrm>
              <a:off x="3501390" y="5638800"/>
              <a:ext cx="2194560" cy="533400"/>
            </a:xfrm>
            <a:prstGeom prst="rect">
              <a:avLst/>
            </a:prstGeom>
            <a:noFill/>
          </p:spPr>
          <p:txBody>
            <a:bodyPr wrap="square" rtlCol="0">
              <a:noAutofit/>
            </a:bodyPr>
            <a:lstStyle/>
            <a:p>
              <a:pPr marL="0" marR="0" algn="ctr">
                <a:spcBef>
                  <a:spcPts val="0"/>
                </a:spcBef>
                <a:spcAft>
                  <a:spcPts val="0"/>
                </a:spcAft>
              </a:pPr>
              <a:r>
                <a:rPr lang="en-US" sz="1400" kern="1200" dirty="0">
                  <a:solidFill>
                    <a:srgbClr val="4D4D4D"/>
                  </a:solidFill>
                  <a:effectLst/>
                  <a:ea typeface="Arial"/>
                </a:rPr>
                <a:t>Abnormal electrode surface (pin-hole breach)</a:t>
              </a:r>
              <a:endParaRPr lang="en-US" sz="1400" dirty="0">
                <a:solidFill>
                  <a:srgbClr val="4D4D4D"/>
                </a:solidFill>
                <a:effectLst/>
                <a:ea typeface="MS Mincho"/>
              </a:endParaRP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1" y="1490472"/>
            <a:ext cx="1074420" cy="1024128"/>
          </a:xfrm>
          <a:prstGeom prst="rect">
            <a:avLst/>
          </a:prstGeom>
        </p:spPr>
      </p:pic>
    </p:spTree>
    <p:extLst>
      <p:ext uri="{BB962C8B-B14F-4D97-AF65-F5344CB8AC3E}">
        <p14:creationId xmlns:p14="http://schemas.microsoft.com/office/powerpoint/2010/main" val="2273701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Treatment</a:t>
            </a:r>
          </a:p>
        </p:txBody>
      </p:sp>
      <p:grpSp>
        <p:nvGrpSpPr>
          <p:cNvPr id="3" name="Group 2"/>
          <p:cNvGrpSpPr/>
          <p:nvPr/>
        </p:nvGrpSpPr>
        <p:grpSpPr>
          <a:xfrm>
            <a:off x="304801" y="1439764"/>
            <a:ext cx="8534403" cy="1107996"/>
            <a:chOff x="304800" y="1439763"/>
            <a:chExt cx="8534403" cy="1107996"/>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102" y="1439763"/>
              <a:ext cx="860638" cy="1098687"/>
            </a:xfrm>
            <a:prstGeom prst="rect">
              <a:avLst/>
            </a:prstGeom>
          </p:spPr>
        </p:pic>
        <p:grpSp>
          <p:nvGrpSpPr>
            <p:cNvPr id="7" name="Group 6"/>
            <p:cNvGrpSpPr/>
            <p:nvPr/>
          </p:nvGrpSpPr>
          <p:grpSpPr>
            <a:xfrm>
              <a:off x="304800" y="1439763"/>
              <a:ext cx="8534403" cy="1107996"/>
              <a:chOff x="304800" y="1439763"/>
              <a:chExt cx="8534403" cy="1107996"/>
            </a:xfrm>
          </p:grpSpPr>
          <p:grpSp>
            <p:nvGrpSpPr>
              <p:cNvPr id="69" name="Group 68"/>
              <p:cNvGrpSpPr/>
              <p:nvPr/>
            </p:nvGrpSpPr>
            <p:grpSpPr>
              <a:xfrm>
                <a:off x="304800" y="1445121"/>
                <a:ext cx="8534403" cy="1097280"/>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9</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1439763"/>
                <a:ext cx="5806440" cy="1107996"/>
              </a:xfrm>
              <a:prstGeom prst="rect">
                <a:avLst/>
              </a:prstGeom>
              <a:noFill/>
            </p:spPr>
            <p:txBody>
              <a:bodyPr wrap="square" rtlCol="0" anchor="ctr">
                <a:spAutoFit/>
              </a:bodyPr>
              <a:lstStyle/>
              <a:p>
                <a:pPr lvl="0"/>
                <a:r>
                  <a:rPr lang="en-US" sz="2400" dirty="0">
                    <a:solidFill>
                      <a:srgbClr val="4D4D4D"/>
                    </a:solidFill>
                    <a:cs typeface="Arial" pitchFamily="34" charset="0"/>
                  </a:rPr>
                  <a:t>Perform vector and problem area passes</a:t>
                </a:r>
              </a:p>
              <a:p>
                <a:pPr marL="114300" indent="-114300">
                  <a:buFont typeface="Arial" pitchFamily="34" charset="0"/>
                  <a:buChar char="•"/>
                </a:pPr>
                <a:r>
                  <a:rPr lang="en-US" sz="1400" dirty="0">
                    <a:solidFill>
                      <a:srgbClr val="4D4D4D"/>
                    </a:solidFill>
                    <a:cs typeface="Arial" pitchFamily="34" charset="0"/>
                  </a:rPr>
                  <a:t>After initial treatment passes, perform minimum of 5-10 additional passes focusing on vectors and/or “problem” areas</a:t>
                </a:r>
              </a:p>
              <a:p>
                <a:pPr marL="114300" indent="-114300">
                  <a:buFont typeface="Arial" pitchFamily="34" charset="0"/>
                  <a:buChar char="•"/>
                </a:pPr>
                <a:r>
                  <a:rPr lang="en-US" sz="1400" dirty="0">
                    <a:solidFill>
                      <a:srgbClr val="4D4D4D"/>
                    </a:solidFill>
                    <a:cs typeface="Arial" pitchFamily="34" charset="0"/>
                  </a:rPr>
                  <a:t>Recommend using all available tip REPs during treatment</a:t>
                </a:r>
              </a:p>
            </p:txBody>
          </p:sp>
        </p:gr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664" y="2667000"/>
            <a:ext cx="4614672" cy="3886200"/>
          </a:xfrm>
          <a:prstGeom prst="rect">
            <a:avLst/>
          </a:prstGeom>
        </p:spPr>
      </p:pic>
    </p:spTree>
    <p:extLst>
      <p:ext uri="{BB962C8B-B14F-4D97-AF65-F5344CB8AC3E}">
        <p14:creationId xmlns:p14="http://schemas.microsoft.com/office/powerpoint/2010/main" val="549271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Post-Treatment and Follow-Up</a:t>
            </a:r>
          </a:p>
        </p:txBody>
      </p:sp>
      <p:grpSp>
        <p:nvGrpSpPr>
          <p:cNvPr id="7" name="Group 6"/>
          <p:cNvGrpSpPr/>
          <p:nvPr/>
        </p:nvGrpSpPr>
        <p:grpSpPr>
          <a:xfrm>
            <a:off x="304801" y="1442443"/>
            <a:ext cx="8534403" cy="1107996"/>
            <a:chOff x="304800" y="1442443"/>
            <a:chExt cx="8534403" cy="1107996"/>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1" y="1453159"/>
              <a:ext cx="1828800" cy="1097280"/>
            </a:xfrm>
            <a:prstGeom prst="roundRect">
              <a:avLst>
                <a:gd name="adj" fmla="val 16365"/>
              </a:avLst>
            </a:prstGeom>
            <a:solidFill>
              <a:srgbClr val="FFFFFF">
                <a:shade val="85000"/>
              </a:srgbClr>
            </a:solidFill>
            <a:ln>
              <a:noFill/>
            </a:ln>
            <a:effectLst/>
          </p:spPr>
        </p:pic>
        <p:grpSp>
          <p:nvGrpSpPr>
            <p:cNvPr id="68" name="Group 67"/>
            <p:cNvGrpSpPr/>
            <p:nvPr/>
          </p:nvGrpSpPr>
          <p:grpSpPr>
            <a:xfrm>
              <a:off x="304800" y="1442443"/>
              <a:ext cx="8534403" cy="1107996"/>
              <a:chOff x="304800" y="5092436"/>
              <a:chExt cx="8534403" cy="1108001"/>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1</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092436"/>
                <a:ext cx="5806440" cy="1108001"/>
              </a:xfrm>
              <a:prstGeom prst="rect">
                <a:avLst/>
              </a:prstGeom>
              <a:noFill/>
            </p:spPr>
            <p:txBody>
              <a:bodyPr wrap="square" rtlCol="0" anchor="ctr">
                <a:spAutoFit/>
              </a:bodyPr>
              <a:lstStyle/>
              <a:p>
                <a:pPr lvl="0"/>
                <a:r>
                  <a:rPr lang="en-US" sz="2400" dirty="0">
                    <a:solidFill>
                      <a:srgbClr val="4D4D4D"/>
                    </a:solidFill>
                    <a:cs typeface="Arial" pitchFamily="34" charset="0"/>
                  </a:rPr>
                  <a:t>Remove grid from skin</a:t>
                </a:r>
              </a:p>
              <a:p>
                <a:pPr marL="109538" lvl="0" indent="-109538">
                  <a:buFont typeface="Arial" pitchFamily="34" charset="0"/>
                  <a:buChar char="•"/>
                </a:pPr>
                <a:r>
                  <a:rPr lang="en-US" sz="1400" dirty="0">
                    <a:solidFill>
                      <a:srgbClr val="4D4D4D"/>
                    </a:solidFill>
                    <a:cs typeface="Arial" pitchFamily="34" charset="0"/>
                  </a:rPr>
                  <a:t>Wipe treatment area to remove coupling fluid</a:t>
                </a:r>
              </a:p>
              <a:p>
                <a:pPr marL="109538" lvl="0" indent="-109538">
                  <a:buFont typeface="Arial" pitchFamily="34" charset="0"/>
                  <a:buChar char="•"/>
                </a:pPr>
                <a:r>
                  <a:rPr lang="en-US" sz="1400" dirty="0">
                    <a:solidFill>
                      <a:srgbClr val="4D4D4D"/>
                    </a:solidFill>
                    <a:cs typeface="Arial" pitchFamily="34" charset="0"/>
                  </a:rPr>
                  <a:t>Remove skin marking grid using 70% isopropyl alcohol, followed by mild soap and warm water</a:t>
                </a:r>
              </a:p>
            </p:txBody>
          </p:sp>
        </p:grpSp>
      </p:grpSp>
      <p:grpSp>
        <p:nvGrpSpPr>
          <p:cNvPr id="91" name="Group 90"/>
          <p:cNvGrpSpPr/>
          <p:nvPr/>
        </p:nvGrpSpPr>
        <p:grpSpPr>
          <a:xfrm>
            <a:off x="304801" y="5110758"/>
            <a:ext cx="8534403" cy="1097280"/>
            <a:chOff x="304800" y="2667000"/>
            <a:chExt cx="8534403" cy="1097280"/>
          </a:xfrm>
        </p:grpSpPr>
        <p:pic>
          <p:nvPicPr>
            <p:cNvPr id="90" name="Picture 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11" y="2667006"/>
              <a:ext cx="1828790" cy="1097272"/>
            </a:xfrm>
            <a:prstGeom prst="roundRect">
              <a:avLst>
                <a:gd name="adj" fmla="val 16365"/>
              </a:avLst>
            </a:prstGeom>
            <a:solidFill>
              <a:srgbClr val="FFFFFF">
                <a:shade val="85000"/>
              </a:srgbClr>
            </a:solidFill>
            <a:ln>
              <a:noFill/>
            </a:ln>
            <a:effectLst/>
          </p:spPr>
        </p:pic>
        <p:grpSp>
          <p:nvGrpSpPr>
            <p:cNvPr id="78" name="Group 77"/>
            <p:cNvGrpSpPr/>
            <p:nvPr/>
          </p:nvGrpSpPr>
          <p:grpSpPr>
            <a:xfrm>
              <a:off x="304800" y="2667000"/>
              <a:ext cx="8534403" cy="1097280"/>
              <a:chOff x="304800" y="5097793"/>
              <a:chExt cx="8534403" cy="1097285"/>
            </a:xfrm>
          </p:grpSpPr>
          <p:grpSp>
            <p:nvGrpSpPr>
              <p:cNvPr id="79" name="Group 78"/>
              <p:cNvGrpSpPr/>
              <p:nvPr/>
            </p:nvGrpSpPr>
            <p:grpSpPr>
              <a:xfrm>
                <a:off x="304800" y="5097793"/>
                <a:ext cx="8534403" cy="1097285"/>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4</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5200156"/>
                <a:ext cx="5806440" cy="892556"/>
              </a:xfrm>
              <a:prstGeom prst="rect">
                <a:avLst/>
              </a:prstGeom>
              <a:noFill/>
            </p:spPr>
            <p:txBody>
              <a:bodyPr wrap="square" rtlCol="0" anchor="ctr">
                <a:spAutoFit/>
              </a:bodyPr>
              <a:lstStyle/>
              <a:p>
                <a:pPr lvl="0"/>
                <a:r>
                  <a:rPr lang="en-US" sz="2400" dirty="0">
                    <a:solidFill>
                      <a:srgbClr val="4D4D4D"/>
                    </a:solidFill>
                    <a:cs typeface="Arial" pitchFamily="34" charset="0"/>
                  </a:rPr>
                  <a:t>Power off system</a:t>
                </a:r>
              </a:p>
              <a:p>
                <a:pPr marL="109538" lvl="0" indent="-109538">
                  <a:buFont typeface="Arial" pitchFamily="34" charset="0"/>
                  <a:buChar char="•"/>
                </a:pPr>
                <a:r>
                  <a:rPr lang="en-US" sz="1400" dirty="0">
                    <a:solidFill>
                      <a:srgbClr val="4D4D4D"/>
                    </a:solidFill>
                    <a:cs typeface="Arial" pitchFamily="34" charset="0"/>
                  </a:rPr>
                  <a:t>Press power button on top of console in front of Touchscreen and follow instructions</a:t>
                </a:r>
              </a:p>
            </p:txBody>
          </p:sp>
        </p:grpSp>
      </p:grpSp>
      <p:grpSp>
        <p:nvGrpSpPr>
          <p:cNvPr id="6" name="Group 5"/>
          <p:cNvGrpSpPr/>
          <p:nvPr/>
        </p:nvGrpSpPr>
        <p:grpSpPr>
          <a:xfrm>
            <a:off x="304801" y="3880843"/>
            <a:ext cx="8534403" cy="1107996"/>
            <a:chOff x="304800" y="3880843"/>
            <a:chExt cx="8534403" cy="1107996"/>
          </a:xfrm>
        </p:grpSpPr>
        <p:grpSp>
          <p:nvGrpSpPr>
            <p:cNvPr id="5" name="Group 4"/>
            <p:cNvGrpSpPr/>
            <p:nvPr/>
          </p:nvGrpSpPr>
          <p:grpSpPr>
            <a:xfrm>
              <a:off x="7010403" y="3886200"/>
              <a:ext cx="1828800" cy="1097280"/>
              <a:chOff x="7010403" y="3886200"/>
              <a:chExt cx="1828800" cy="109728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3" y="3886200"/>
                <a:ext cx="1828800" cy="1097280"/>
              </a:xfrm>
              <a:prstGeom prst="roundRect">
                <a:avLst>
                  <a:gd name="adj" fmla="val 16365"/>
                </a:avLst>
              </a:prstGeom>
              <a:solidFill>
                <a:srgbClr val="FFFFFF">
                  <a:shade val="85000"/>
                </a:srgbClr>
              </a:solidFill>
              <a:ln>
                <a:noFill/>
              </a:ln>
              <a:effectLst/>
            </p:spPr>
          </p:pic>
          <p:sp>
            <p:nvSpPr>
              <p:cNvPr id="4" name="Right Arrow 3"/>
              <p:cNvSpPr/>
              <p:nvPr/>
            </p:nvSpPr>
            <p:spPr>
              <a:xfrm rot="9573871">
                <a:off x="7103615" y="4163216"/>
                <a:ext cx="304800" cy="152400"/>
              </a:xfrm>
              <a:prstGeom prst="rightArrow">
                <a:avLst/>
              </a:prstGeom>
              <a:solidFill>
                <a:srgbClr val="9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304800" y="3880843"/>
              <a:ext cx="8534403" cy="1107996"/>
              <a:chOff x="304800" y="5087025"/>
              <a:chExt cx="8534403" cy="1118816"/>
            </a:xfrm>
          </p:grpSpPr>
          <p:grpSp>
            <p:nvGrpSpPr>
              <p:cNvPr id="74" name="Group 73"/>
              <p:cNvGrpSpPr/>
              <p:nvPr/>
            </p:nvGrpSpPr>
            <p:grpSpPr>
              <a:xfrm>
                <a:off x="304800" y="5097793"/>
                <a:ext cx="8534403" cy="1097285"/>
                <a:chOff x="487680" y="5860558"/>
                <a:chExt cx="8534403" cy="531843"/>
              </a:xfrm>
            </p:grpSpPr>
            <p:sp>
              <p:nvSpPr>
                <p:cNvPr id="76" name="Round Same Side Corner Rectangle 75"/>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3</a:t>
                  </a:r>
                </a:p>
              </p:txBody>
            </p:sp>
            <p:sp>
              <p:nvSpPr>
                <p:cNvPr id="77" name="Round Same Side Corner Rectangle 76"/>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5" name="TextBox 74"/>
              <p:cNvSpPr txBox="1"/>
              <p:nvPr/>
            </p:nvSpPr>
            <p:spPr>
              <a:xfrm>
                <a:off x="1051560" y="5087025"/>
                <a:ext cx="5806440" cy="1118816"/>
              </a:xfrm>
              <a:prstGeom prst="rect">
                <a:avLst/>
              </a:prstGeom>
              <a:noFill/>
            </p:spPr>
            <p:txBody>
              <a:bodyPr wrap="square" rtlCol="0" anchor="ctr">
                <a:spAutoFit/>
              </a:bodyPr>
              <a:lstStyle/>
              <a:p>
                <a:pPr lvl="0"/>
                <a:r>
                  <a:rPr lang="en-US" sz="2400" dirty="0">
                    <a:solidFill>
                      <a:srgbClr val="4D4D4D"/>
                    </a:solidFill>
                    <a:cs typeface="Arial" pitchFamily="34" charset="0"/>
                  </a:rPr>
                  <a:t>Disconnect and dispose of treatment tip</a:t>
                </a:r>
              </a:p>
              <a:p>
                <a:pPr marL="114300" lvl="0" indent="-114300">
                  <a:buFont typeface="Arial" panose="020B0604020202020204" pitchFamily="34" charset="0"/>
                  <a:buChar char="•"/>
                </a:pPr>
                <a:r>
                  <a:rPr lang="en-US" sz="1400" dirty="0">
                    <a:solidFill>
                      <a:srgbClr val="4D4D4D"/>
                    </a:solidFill>
                    <a:cs typeface="Arial" pitchFamily="34" charset="0"/>
                  </a:rPr>
                  <a:t>Grasp along sides of tip and pull away from handpiece</a:t>
                </a:r>
              </a:p>
              <a:p>
                <a:pPr marL="114300" lvl="0" indent="-114300">
                  <a:buFont typeface="Arial" panose="020B0604020202020204" pitchFamily="34" charset="0"/>
                  <a:buChar char="•"/>
                </a:pPr>
                <a:r>
                  <a:rPr lang="en-US" sz="1400" dirty="0">
                    <a:solidFill>
                      <a:srgbClr val="4D4D4D"/>
                    </a:solidFill>
                    <a:cs typeface="Arial" pitchFamily="34" charset="0"/>
                  </a:rPr>
                  <a:t>DO NOT reuse treatment tip and discard in accordance with applicable laws/regulations</a:t>
                </a:r>
                <a:endParaRPr lang="en-US" sz="2400" dirty="0">
                  <a:solidFill>
                    <a:srgbClr val="4D4D4D"/>
                  </a:solidFill>
                  <a:cs typeface="Arial" pitchFamily="34" charset="0"/>
                </a:endParaRPr>
              </a:p>
            </p:txBody>
          </p:sp>
        </p:grpSp>
      </p:grpSp>
      <p:grpSp>
        <p:nvGrpSpPr>
          <p:cNvPr id="9" name="Group 8"/>
          <p:cNvGrpSpPr/>
          <p:nvPr/>
        </p:nvGrpSpPr>
        <p:grpSpPr>
          <a:xfrm>
            <a:off x="304800" y="2661640"/>
            <a:ext cx="8534411" cy="1107996"/>
            <a:chOff x="304800" y="2661639"/>
            <a:chExt cx="8534411" cy="1107996"/>
          </a:xfrm>
        </p:grpSpPr>
        <p:grpSp>
          <p:nvGrpSpPr>
            <p:cNvPr id="8" name="Group 7"/>
            <p:cNvGrpSpPr/>
            <p:nvPr/>
          </p:nvGrpSpPr>
          <p:grpSpPr>
            <a:xfrm>
              <a:off x="7010411" y="2667000"/>
              <a:ext cx="1828800" cy="1097280"/>
              <a:chOff x="7010411" y="2677567"/>
              <a:chExt cx="1828800" cy="1097280"/>
            </a:xfrm>
          </p:grpSpPr>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11" y="2677567"/>
                <a:ext cx="1828800" cy="1097280"/>
              </a:xfrm>
              <a:prstGeom prst="roundRect">
                <a:avLst>
                  <a:gd name="adj" fmla="val 16365"/>
                </a:avLst>
              </a:prstGeom>
              <a:solidFill>
                <a:srgbClr val="FFFFFF">
                  <a:shade val="85000"/>
                </a:srgbClr>
              </a:solidFill>
              <a:ln>
                <a:noFill/>
              </a:ln>
              <a:effectLst/>
            </p:spPr>
          </p:pic>
          <p:sp>
            <p:nvSpPr>
              <p:cNvPr id="35" name="Right Arrow 34"/>
              <p:cNvSpPr/>
              <p:nvPr/>
            </p:nvSpPr>
            <p:spPr>
              <a:xfrm rot="10200000">
                <a:off x="7761615" y="3419939"/>
                <a:ext cx="304800" cy="152400"/>
              </a:xfrm>
              <a:prstGeom prst="rightArrow">
                <a:avLst/>
              </a:prstGeom>
              <a:solidFill>
                <a:srgbClr val="9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04800" y="2661639"/>
              <a:ext cx="8534403" cy="1107996"/>
              <a:chOff x="304800" y="5081563"/>
              <a:chExt cx="8534403" cy="1129743"/>
            </a:xfrm>
          </p:grpSpPr>
          <p:grpSp>
            <p:nvGrpSpPr>
              <p:cNvPr id="98" name="Group 97"/>
              <p:cNvGrpSpPr/>
              <p:nvPr/>
            </p:nvGrpSpPr>
            <p:grpSpPr>
              <a:xfrm>
                <a:off x="304800" y="5097793"/>
                <a:ext cx="8534403" cy="1097287"/>
                <a:chOff x="487680" y="5860558"/>
                <a:chExt cx="8534403" cy="531844"/>
              </a:xfrm>
            </p:grpSpPr>
            <p:sp>
              <p:nvSpPr>
                <p:cNvPr id="100" name="Round Same Side Corner Rectangle 99"/>
                <p:cNvSpPr/>
                <p:nvPr/>
              </p:nvSpPr>
              <p:spPr>
                <a:xfrm rot="16200000">
                  <a:off x="587519" y="5760722"/>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2</a:t>
                  </a:r>
                </a:p>
              </p:txBody>
            </p:sp>
            <p:sp>
              <p:nvSpPr>
                <p:cNvPr id="101" name="Round Same Side Corner Rectangle 100"/>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99" name="TextBox 98"/>
              <p:cNvSpPr txBox="1"/>
              <p:nvPr/>
            </p:nvSpPr>
            <p:spPr>
              <a:xfrm>
                <a:off x="1051560" y="5081563"/>
                <a:ext cx="5806440" cy="1129743"/>
              </a:xfrm>
              <a:prstGeom prst="rect">
                <a:avLst/>
              </a:prstGeom>
              <a:noFill/>
            </p:spPr>
            <p:txBody>
              <a:bodyPr wrap="square" rtlCol="0" anchor="ctr">
                <a:spAutoFit/>
              </a:bodyPr>
              <a:lstStyle/>
              <a:p>
                <a:pPr lvl="0"/>
                <a:r>
                  <a:rPr lang="en-US" sz="2400" dirty="0">
                    <a:solidFill>
                      <a:srgbClr val="4D4D4D"/>
                    </a:solidFill>
                    <a:cs typeface="Arial" pitchFamily="34" charset="0"/>
                  </a:rPr>
                  <a:t>Disconnect and dispose of return pad</a:t>
                </a:r>
              </a:p>
              <a:p>
                <a:pPr marL="109538" lvl="0" indent="-109538">
                  <a:buFont typeface="Arial" pitchFamily="34" charset="0"/>
                  <a:buChar char="•"/>
                </a:pPr>
                <a:r>
                  <a:rPr lang="en-US" sz="1400" dirty="0">
                    <a:solidFill>
                      <a:srgbClr val="4D4D4D"/>
                    </a:solidFill>
                    <a:cs typeface="Arial" pitchFamily="34" charset="0"/>
                  </a:rPr>
                  <a:t>Disconnect from cable connector and gently remove pad from skin</a:t>
                </a:r>
              </a:p>
              <a:p>
                <a:pPr marL="109538" lvl="0" indent="-109538">
                  <a:buFont typeface="Arial" pitchFamily="34" charset="0"/>
                  <a:buChar char="•"/>
                </a:pPr>
                <a:r>
                  <a:rPr lang="en-US" sz="1400" dirty="0">
                    <a:solidFill>
                      <a:srgbClr val="4D4D4D"/>
                    </a:solidFill>
                    <a:cs typeface="Arial" pitchFamily="34" charset="0"/>
                  </a:rPr>
                  <a:t>DO NOT reuse return pad and discard in accordance with applicable laws/regulations</a:t>
                </a:r>
              </a:p>
            </p:txBody>
          </p:sp>
        </p:grpSp>
      </p:grpSp>
    </p:spTree>
    <p:extLst>
      <p:ext uri="{BB962C8B-B14F-4D97-AF65-F5344CB8AC3E}">
        <p14:creationId xmlns:p14="http://schemas.microsoft.com/office/powerpoint/2010/main" val="1350587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Overview</a:t>
            </a:r>
            <a:br>
              <a:rPr lang="en-US" dirty="0"/>
            </a:br>
            <a:r>
              <a:rPr lang="en-US" sz="2400" i="1" dirty="0"/>
              <a:t>Post-Treatment and Follow-Up</a:t>
            </a:r>
          </a:p>
        </p:txBody>
      </p:sp>
      <p:grpSp>
        <p:nvGrpSpPr>
          <p:cNvPr id="3" name="Group 2"/>
          <p:cNvGrpSpPr/>
          <p:nvPr/>
        </p:nvGrpSpPr>
        <p:grpSpPr>
          <a:xfrm>
            <a:off x="304801" y="1442444"/>
            <a:ext cx="8534403" cy="1107996"/>
            <a:chOff x="304800" y="1442443"/>
            <a:chExt cx="8534403" cy="1107996"/>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11" y="1453445"/>
              <a:ext cx="1828790" cy="1092194"/>
            </a:xfrm>
            <a:prstGeom prst="roundRect">
              <a:avLst>
                <a:gd name="adj" fmla="val 16365"/>
              </a:avLst>
            </a:prstGeom>
            <a:solidFill>
              <a:srgbClr val="FFFFFF">
                <a:shade val="85000"/>
              </a:srgbClr>
            </a:solidFill>
            <a:ln>
              <a:noFill/>
            </a:ln>
            <a:effectLst/>
          </p:spPr>
        </p:pic>
        <p:grpSp>
          <p:nvGrpSpPr>
            <p:cNvPr id="68" name="Group 67"/>
            <p:cNvGrpSpPr/>
            <p:nvPr/>
          </p:nvGrpSpPr>
          <p:grpSpPr>
            <a:xfrm>
              <a:off x="304800" y="1442443"/>
              <a:ext cx="8534403" cy="1107996"/>
              <a:chOff x="304800" y="5092436"/>
              <a:chExt cx="8534403" cy="1108001"/>
            </a:xfrm>
          </p:grpSpPr>
          <p:grpSp>
            <p:nvGrpSpPr>
              <p:cNvPr id="69" name="Group 68"/>
              <p:cNvGrpSpPr/>
              <p:nvPr/>
            </p:nvGrpSpPr>
            <p:grpSpPr>
              <a:xfrm>
                <a:off x="304800" y="5097793"/>
                <a:ext cx="8534403" cy="1097285"/>
                <a:chOff x="487680" y="5860558"/>
                <a:chExt cx="8534403" cy="531843"/>
              </a:xfrm>
            </p:grpSpPr>
            <p:sp>
              <p:nvSpPr>
                <p:cNvPr id="71" name="Round Same Side Corner Rectangle 7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5</a:t>
                  </a:r>
                </a:p>
              </p:txBody>
            </p:sp>
            <p:sp>
              <p:nvSpPr>
                <p:cNvPr id="72" name="Round Same Side Corner Rectangle 7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70" name="TextBox 69"/>
              <p:cNvSpPr txBox="1"/>
              <p:nvPr/>
            </p:nvSpPr>
            <p:spPr>
              <a:xfrm>
                <a:off x="1051560" y="5092436"/>
                <a:ext cx="5806440" cy="1108001"/>
              </a:xfrm>
              <a:prstGeom prst="rect">
                <a:avLst/>
              </a:prstGeom>
              <a:noFill/>
            </p:spPr>
            <p:txBody>
              <a:bodyPr wrap="square" rtlCol="0" anchor="ctr">
                <a:spAutoFit/>
              </a:bodyPr>
              <a:lstStyle/>
              <a:p>
                <a:r>
                  <a:rPr lang="en-US" sz="2400" dirty="0">
                    <a:solidFill>
                      <a:srgbClr val="4D4D4D"/>
                    </a:solidFill>
                    <a:cs typeface="Arial" pitchFamily="34" charset="0"/>
                  </a:rPr>
                  <a:t>Clean system and system accessories</a:t>
                </a:r>
              </a:p>
              <a:p>
                <a:pPr marL="114300" lvl="0" indent="-114300">
                  <a:buFont typeface="Arial" pitchFamily="34" charset="0"/>
                  <a:buChar char="•"/>
                </a:pPr>
                <a:r>
                  <a:rPr lang="en-US" sz="1400" dirty="0">
                    <a:solidFill>
                      <a:srgbClr val="4D4D4D"/>
                    </a:solidFill>
                    <a:cs typeface="Arial" pitchFamily="34" charset="0"/>
                  </a:rPr>
                  <a:t>Clean all system surfaces/cables and accessories at end of each treatment using isopropyl alcohol or damp cloth</a:t>
                </a:r>
              </a:p>
              <a:p>
                <a:pPr marL="114300" lvl="0" indent="-114300">
                  <a:buFont typeface="Arial" pitchFamily="34" charset="0"/>
                  <a:buChar char="•"/>
                </a:pPr>
                <a:r>
                  <a:rPr lang="en-US" sz="1400" dirty="0">
                    <a:solidFill>
                      <a:srgbClr val="4D4D4D"/>
                    </a:solidFill>
                    <a:cs typeface="Arial" pitchFamily="34" charset="0"/>
                  </a:rPr>
                  <a:t>Use care when cleaning handpiece to avoid damaging components</a:t>
                </a:r>
              </a:p>
            </p:txBody>
          </p:sp>
        </p:grpSp>
      </p:grpSp>
      <p:grpSp>
        <p:nvGrpSpPr>
          <p:cNvPr id="6" name="Group 5"/>
          <p:cNvGrpSpPr/>
          <p:nvPr/>
        </p:nvGrpSpPr>
        <p:grpSpPr>
          <a:xfrm>
            <a:off x="304801" y="2666998"/>
            <a:ext cx="8534403" cy="1097283"/>
            <a:chOff x="304800" y="2666997"/>
            <a:chExt cx="8534403" cy="1097283"/>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594" y="2666997"/>
              <a:ext cx="1106424" cy="1097280"/>
            </a:xfrm>
            <a:prstGeom prst="rect">
              <a:avLst/>
            </a:prstGeom>
          </p:spPr>
        </p:pic>
        <p:grpSp>
          <p:nvGrpSpPr>
            <p:cNvPr id="78" name="Group 77"/>
            <p:cNvGrpSpPr/>
            <p:nvPr/>
          </p:nvGrpSpPr>
          <p:grpSpPr>
            <a:xfrm>
              <a:off x="304800" y="2667000"/>
              <a:ext cx="8534403" cy="1097280"/>
              <a:chOff x="304800" y="5097793"/>
              <a:chExt cx="8534403" cy="1097285"/>
            </a:xfrm>
          </p:grpSpPr>
          <p:grpSp>
            <p:nvGrpSpPr>
              <p:cNvPr id="79" name="Group 78"/>
              <p:cNvGrpSpPr/>
              <p:nvPr/>
            </p:nvGrpSpPr>
            <p:grpSpPr>
              <a:xfrm>
                <a:off x="304800" y="5097793"/>
                <a:ext cx="8534403" cy="1097285"/>
                <a:chOff x="487680" y="5860558"/>
                <a:chExt cx="8534403" cy="531843"/>
              </a:xfrm>
            </p:grpSpPr>
            <p:sp>
              <p:nvSpPr>
                <p:cNvPr id="81" name="Round Same Side Corner Rectangle 80"/>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6</a:t>
                  </a:r>
                </a:p>
              </p:txBody>
            </p:sp>
            <p:sp>
              <p:nvSpPr>
                <p:cNvPr id="82" name="Round Same Side Corner Rectangle 81"/>
                <p:cNvSpPr/>
                <p:nvPr/>
              </p:nvSpPr>
              <p:spPr>
                <a:xfrm rot="5400000">
                  <a:off x="4862341" y="2232658"/>
                  <a:ext cx="531841"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80" name="TextBox 79"/>
              <p:cNvSpPr txBox="1"/>
              <p:nvPr/>
            </p:nvSpPr>
            <p:spPr>
              <a:xfrm>
                <a:off x="1051560" y="5200155"/>
                <a:ext cx="5806440" cy="892556"/>
              </a:xfrm>
              <a:prstGeom prst="rect">
                <a:avLst/>
              </a:prstGeom>
              <a:noFill/>
            </p:spPr>
            <p:txBody>
              <a:bodyPr wrap="square" rtlCol="0" anchor="ctr">
                <a:spAutoFit/>
              </a:bodyPr>
              <a:lstStyle/>
              <a:p>
                <a:r>
                  <a:rPr lang="en-US" sz="2400" dirty="0">
                    <a:solidFill>
                      <a:srgbClr val="4D4D4D"/>
                    </a:solidFill>
                    <a:cs typeface="Arial" pitchFamily="34" charset="0"/>
                  </a:rPr>
                  <a:t>Resume normal skincare regimen</a:t>
                </a:r>
              </a:p>
              <a:p>
                <a:pPr marL="114300" indent="-114300">
                  <a:buFont typeface="Arial" panose="020B0604020202020204" pitchFamily="34" charset="0"/>
                  <a:buChar char="•"/>
                </a:pPr>
                <a:r>
                  <a:rPr lang="en-US" sz="1400" dirty="0">
                    <a:solidFill>
                      <a:srgbClr val="4D4D4D"/>
                    </a:solidFill>
                    <a:cs typeface="Arial" pitchFamily="34" charset="0"/>
                  </a:rPr>
                  <a:t>No special after care is required</a:t>
                </a:r>
              </a:p>
              <a:p>
                <a:pPr marL="114300" indent="-114300">
                  <a:buFont typeface="Arial" panose="020B0604020202020204" pitchFamily="34" charset="0"/>
                  <a:buChar char="•"/>
                </a:pPr>
                <a:r>
                  <a:rPr lang="en-US" sz="1400" dirty="0">
                    <a:solidFill>
                      <a:srgbClr val="4D4D4D"/>
                    </a:solidFill>
                    <a:cs typeface="Arial" pitchFamily="34" charset="0"/>
                  </a:rPr>
                  <a:t>Recommend using broad spectrum SPF 30 or higher</a:t>
                </a:r>
              </a:p>
            </p:txBody>
          </p:sp>
        </p:grpSp>
      </p:grpSp>
      <p:grpSp>
        <p:nvGrpSpPr>
          <p:cNvPr id="27" name="Group 26"/>
          <p:cNvGrpSpPr/>
          <p:nvPr/>
        </p:nvGrpSpPr>
        <p:grpSpPr>
          <a:xfrm>
            <a:off x="304800" y="3880844"/>
            <a:ext cx="8534403" cy="1107996"/>
            <a:chOff x="304800" y="5100045"/>
            <a:chExt cx="8534402" cy="1107996"/>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5105400"/>
              <a:ext cx="1645920" cy="1093807"/>
            </a:xfrm>
            <a:prstGeom prst="rect">
              <a:avLst/>
            </a:prstGeom>
          </p:spPr>
        </p:pic>
        <p:grpSp>
          <p:nvGrpSpPr>
            <p:cNvPr id="29" name="Group 28"/>
            <p:cNvGrpSpPr/>
            <p:nvPr/>
          </p:nvGrpSpPr>
          <p:grpSpPr>
            <a:xfrm>
              <a:off x="304800" y="5100045"/>
              <a:ext cx="8534402" cy="1107996"/>
              <a:chOff x="304800" y="5087027"/>
              <a:chExt cx="8534402" cy="1118816"/>
            </a:xfrm>
          </p:grpSpPr>
          <p:grpSp>
            <p:nvGrpSpPr>
              <p:cNvPr id="31" name="Group 30"/>
              <p:cNvGrpSpPr/>
              <p:nvPr/>
            </p:nvGrpSpPr>
            <p:grpSpPr>
              <a:xfrm>
                <a:off x="304800" y="5097793"/>
                <a:ext cx="8534402" cy="1097285"/>
                <a:chOff x="487680" y="5860558"/>
                <a:chExt cx="8534402" cy="531843"/>
              </a:xfrm>
            </p:grpSpPr>
            <p:sp>
              <p:nvSpPr>
                <p:cNvPr id="34" name="Round Same Side Corner Rectangle 33"/>
                <p:cNvSpPr/>
                <p:nvPr/>
              </p:nvSpPr>
              <p:spPr>
                <a:xfrm rot="16200000">
                  <a:off x="587519" y="5760721"/>
                  <a:ext cx="531841" cy="731520"/>
                </a:xfrm>
                <a:prstGeom prst="round2SameRect">
                  <a:avLst/>
                </a:prstGeom>
                <a:solidFill>
                  <a:srgbClr val="9D3F98"/>
                </a:solid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eaVert" lIns="91440" tIns="91440" bIns="45720" rtlCol="0" anchor="ctr"/>
                <a:lstStyle/>
                <a:p>
                  <a:pPr algn="ctr"/>
                  <a:r>
                    <a:rPr lang="en-US" sz="4000" b="1" dirty="0"/>
                    <a:t>7</a:t>
                  </a:r>
                </a:p>
              </p:txBody>
            </p:sp>
            <p:sp>
              <p:nvSpPr>
                <p:cNvPr id="35" name="Round Same Side Corner Rectangle 34"/>
                <p:cNvSpPr/>
                <p:nvPr/>
              </p:nvSpPr>
              <p:spPr>
                <a:xfrm rot="5400000">
                  <a:off x="4862341" y="2232657"/>
                  <a:ext cx="531840" cy="7787642"/>
                </a:xfrm>
                <a:prstGeom prst="round2SameRect">
                  <a:avLst/>
                </a:prstGeom>
                <a:noFill/>
                <a:ln>
                  <a:solidFill>
                    <a:srgbClr val="9D3F98"/>
                  </a:solidFill>
                </a:ln>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lstStyle/>
                <a:p>
                  <a:endParaRPr lang="en-US" dirty="0">
                    <a:solidFill>
                      <a:schemeClr val="tx1">
                        <a:lumMod val="65000"/>
                        <a:lumOff val="35000"/>
                      </a:schemeClr>
                    </a:solidFill>
                  </a:endParaRPr>
                </a:p>
              </p:txBody>
            </p:sp>
          </p:grpSp>
          <p:sp>
            <p:nvSpPr>
              <p:cNvPr id="33" name="TextBox 32"/>
              <p:cNvSpPr txBox="1"/>
              <p:nvPr/>
            </p:nvSpPr>
            <p:spPr>
              <a:xfrm>
                <a:off x="1051560" y="5087027"/>
                <a:ext cx="5806440" cy="1118816"/>
              </a:xfrm>
              <a:prstGeom prst="rect">
                <a:avLst/>
              </a:prstGeom>
              <a:noFill/>
            </p:spPr>
            <p:txBody>
              <a:bodyPr wrap="square" rtlCol="0" anchor="ctr">
                <a:spAutoFit/>
              </a:bodyPr>
              <a:lstStyle/>
              <a:p>
                <a:r>
                  <a:rPr lang="en-US" sz="2400" dirty="0">
                    <a:solidFill>
                      <a:srgbClr val="4D4D4D"/>
                    </a:solidFill>
                    <a:cs typeface="Arial" pitchFamily="34" charset="0"/>
                  </a:rPr>
                  <a:t>Follow-ups: 2, 4, and 6-8 months</a:t>
                </a:r>
              </a:p>
              <a:p>
                <a:pPr marL="114300" indent="-114300">
                  <a:buFont typeface="Arial" pitchFamily="34" charset="0"/>
                  <a:buChar char="•"/>
                </a:pPr>
                <a:r>
                  <a:rPr lang="en-US" sz="1400" dirty="0">
                    <a:solidFill>
                      <a:srgbClr val="4D4D4D"/>
                    </a:solidFill>
                    <a:cs typeface="Arial" pitchFamily="34" charset="0"/>
                  </a:rPr>
                  <a:t>“After” photos should follow same guidelines as “before” photos</a:t>
                </a:r>
              </a:p>
              <a:p>
                <a:pPr marL="114300" indent="-114300">
                  <a:buFont typeface="Arial" pitchFamily="34" charset="0"/>
                  <a:buChar char="•"/>
                </a:pPr>
                <a:r>
                  <a:rPr lang="en-US" sz="1400" dirty="0">
                    <a:solidFill>
                      <a:srgbClr val="4D4D4D"/>
                    </a:solidFill>
                    <a:cs typeface="Arial" pitchFamily="34" charset="0"/>
                  </a:rPr>
                  <a:t>Use consistent distance, positioning and lighting</a:t>
                </a:r>
              </a:p>
              <a:p>
                <a:pPr marL="114300" indent="-114300">
                  <a:buFont typeface="Arial" pitchFamily="34" charset="0"/>
                  <a:buChar char="•"/>
                </a:pPr>
                <a:r>
                  <a:rPr lang="en-US" sz="1400" dirty="0">
                    <a:solidFill>
                      <a:srgbClr val="4D4D4D"/>
                    </a:solidFill>
                    <a:cs typeface="Arial" pitchFamily="34" charset="0"/>
                  </a:rPr>
                  <a:t>Have “before” photos available for reference</a:t>
                </a:r>
              </a:p>
            </p:txBody>
          </p:sp>
        </p:grpSp>
      </p:grpSp>
    </p:spTree>
    <p:extLst>
      <p:ext uri="{BB962C8B-B14F-4D97-AF65-F5344CB8AC3E}">
        <p14:creationId xmlns:p14="http://schemas.microsoft.com/office/powerpoint/2010/main" val="2278386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117798"/>
            <a:ext cx="6934200" cy="740203"/>
          </a:xfrm>
          <a:prstGeom prst="rect">
            <a:avLst/>
          </a:prstGeom>
          <a:noFill/>
        </p:spPr>
        <p:txBody>
          <a:bodyPr wrap="square" rtlCol="0" anchor="b">
            <a:spAutoFit/>
          </a:bodyPr>
          <a:lstStyle/>
          <a:p>
            <a:r>
              <a:rPr lang="en-US" sz="900" dirty="0">
                <a:solidFill>
                  <a:schemeClr val="bg1"/>
                </a:solidFill>
                <a:latin typeface="Arial"/>
                <a:cs typeface="Arial"/>
              </a:rPr>
              <a:t>®</a:t>
            </a:r>
            <a:r>
              <a:rPr lang="en-US" sz="900" dirty="0">
                <a:solidFill>
                  <a:schemeClr val="bg1"/>
                </a:solidFill>
              </a:rPr>
              <a:t>/</a:t>
            </a:r>
            <a:r>
              <a:rPr lang="en-US" sz="1000" dirty="0">
                <a:solidFill>
                  <a:schemeClr val="bg1"/>
                </a:solidFill>
              </a:rPr>
              <a:t>TM are trademarks of Valeant Pharmaceuticals International, Inc. or its affiliates. Any other products/brand names and/or logos are trademarks of the respective owners. TRM.0171.USA.17</a:t>
            </a:r>
          </a:p>
          <a:p>
            <a:r>
              <a:rPr lang="en-US" sz="1000" dirty="0">
                <a:solidFill>
                  <a:schemeClr val="bg1"/>
                </a:solidFill>
              </a:rPr>
              <a:t>© 2017 Valeant </a:t>
            </a:r>
            <a:r>
              <a:rPr lang="en-US" sz="900" dirty="0">
                <a:solidFill>
                  <a:schemeClr val="bg1"/>
                </a:solidFill>
              </a:rPr>
              <a:t>Pharmaceuticals North America LLC</a:t>
            </a:r>
            <a:endParaRPr lang="en-US" sz="900" b="1" dirty="0">
              <a:solidFill>
                <a:schemeClr val="bg1"/>
              </a:solidFill>
            </a:endParaRPr>
          </a:p>
          <a:p>
            <a:pPr>
              <a:lnSpc>
                <a:spcPct val="110000"/>
              </a:lnSpc>
            </a:pPr>
            <a:endParaRPr lang="en-US" sz="11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47785"/>
            <a:ext cx="1143000" cy="503081"/>
          </a:xfrm>
          <a:prstGeom prst="rect">
            <a:avLst/>
          </a:prstGeom>
        </p:spPr>
      </p:pic>
      <p:sp>
        <p:nvSpPr>
          <p:cNvPr id="7" name="Content Placeholder 7"/>
          <p:cNvSpPr txBox="1">
            <a:spLocks/>
          </p:cNvSpPr>
          <p:nvPr/>
        </p:nvSpPr>
        <p:spPr>
          <a:xfrm>
            <a:off x="228600" y="1600200"/>
            <a:ext cx="8686800" cy="3352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39003B"/>
              </a:buClr>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Clr>
                <a:srgbClr val="39003B"/>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39003B"/>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39003B"/>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39003B"/>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Tx/>
            </a:pPr>
            <a:r>
              <a:rPr lang="en-US" sz="1200" b="1" dirty="0"/>
              <a:t>INDICATION</a:t>
            </a:r>
          </a:p>
          <a:p>
            <a:pPr algn="l">
              <a:buClrTx/>
            </a:pPr>
            <a:r>
              <a:rPr lang="en-US" sz="1000" dirty="0"/>
              <a:t>The </a:t>
            </a:r>
            <a:r>
              <a:rPr lang="en-US" sz="1000" b="1" dirty="0"/>
              <a:t>radiofrequency energy only delivery components of the Thermage FLX</a:t>
            </a:r>
            <a:r>
              <a:rPr lang="en-US" sz="1000" b="1" baseline="30000" dirty="0"/>
              <a:t>™</a:t>
            </a:r>
            <a:r>
              <a:rPr lang="en-US" sz="1000" b="1" dirty="0"/>
              <a:t> system </a:t>
            </a:r>
            <a:r>
              <a:rPr lang="en-US" sz="1000" dirty="0"/>
              <a:t>and accessories are indicated for use in:</a:t>
            </a:r>
          </a:p>
          <a:p>
            <a:pPr marL="171450" indent="-171450" algn="l">
              <a:buClrTx/>
              <a:buFont typeface="Arial" panose="020B0604020202020204" pitchFamily="34" charset="0"/>
              <a:buChar char="•"/>
            </a:pPr>
            <a:r>
              <a:rPr lang="en-US" sz="1000" dirty="0"/>
              <a:t>Non-invasive treatment of periorbital wrinkles and rhytids including upper and lower eyelids; and</a:t>
            </a:r>
          </a:p>
          <a:p>
            <a:pPr marL="171450" indent="-171450" algn="l">
              <a:buClrTx/>
              <a:buFont typeface="Arial" panose="020B0604020202020204" pitchFamily="34" charset="0"/>
              <a:buChar char="•"/>
            </a:pPr>
            <a:r>
              <a:rPr lang="en-US" sz="1000" dirty="0"/>
              <a:t>Non-invasive treatment of wrinkles and rhytids.</a:t>
            </a:r>
          </a:p>
          <a:p>
            <a:pPr algn="l">
              <a:buClrTx/>
            </a:pPr>
            <a:endParaRPr lang="en-US" sz="1000" dirty="0"/>
          </a:p>
          <a:p>
            <a:pPr algn="l">
              <a:buClrTx/>
            </a:pPr>
            <a:r>
              <a:rPr lang="en-US" sz="1000" dirty="0"/>
              <a:t>The </a:t>
            </a:r>
            <a:r>
              <a:rPr lang="en-US" sz="1000" b="1" dirty="0"/>
              <a:t>simultaneous application of radiofrequency energy and skin vibration by the Thermage FLX system</a:t>
            </a:r>
            <a:r>
              <a:rPr lang="en-US" sz="1000" dirty="0"/>
              <a:t> and accessories are indicated for use in:</a:t>
            </a:r>
          </a:p>
          <a:p>
            <a:pPr marL="171450" indent="-171450" algn="l">
              <a:buClrTx/>
              <a:buFont typeface="Arial" panose="020B0604020202020204" pitchFamily="34" charset="0"/>
              <a:buChar char="•"/>
            </a:pPr>
            <a:r>
              <a:rPr lang="en-US" sz="1000" dirty="0"/>
              <a:t>Non-invasive treatment of periorbital wrinkles and rhytids;</a:t>
            </a:r>
          </a:p>
          <a:p>
            <a:pPr marL="171450" indent="-171450" algn="l">
              <a:buClrTx/>
              <a:buFont typeface="Arial" panose="020B0604020202020204" pitchFamily="34" charset="0"/>
              <a:buChar char="•"/>
            </a:pPr>
            <a:r>
              <a:rPr lang="en-US" sz="1000" dirty="0"/>
              <a:t>Non-invasive treatment of wrinkles and rhytids; and</a:t>
            </a:r>
          </a:p>
          <a:p>
            <a:pPr marL="171450" indent="-171450" algn="l">
              <a:buClrTx/>
              <a:buFont typeface="Arial" panose="020B0604020202020204" pitchFamily="34" charset="0"/>
              <a:buChar char="•"/>
            </a:pPr>
            <a:r>
              <a:rPr lang="en-US" sz="1000" dirty="0"/>
              <a:t>Temporary improvement in the appearance of cellulite.</a:t>
            </a:r>
          </a:p>
          <a:p>
            <a:pPr algn="l">
              <a:buClrTx/>
            </a:pPr>
            <a:endParaRPr lang="en-US" sz="1000" dirty="0"/>
          </a:p>
          <a:p>
            <a:pPr algn="l">
              <a:buClrTx/>
            </a:pPr>
            <a:r>
              <a:rPr lang="en-US" sz="1200" b="1" dirty="0"/>
              <a:t>IMPORTANT SAFETY INFORMATION </a:t>
            </a:r>
          </a:p>
          <a:p>
            <a:pPr marL="171450" indent="-171450" algn="l">
              <a:buClrTx/>
              <a:buFont typeface="Arial" panose="020B0604020202020204" pitchFamily="34" charset="0"/>
              <a:buChar char="•"/>
            </a:pPr>
            <a:r>
              <a:rPr lang="en-US" sz="1000" dirty="0"/>
              <a:t>Do not use the Thermage FLX system in patients with cardiac pacemakers or other active implants.</a:t>
            </a:r>
          </a:p>
          <a:p>
            <a:pPr marL="171450" indent="-171450" algn="l">
              <a:buClrTx/>
              <a:buFont typeface="Arial" panose="020B0604020202020204" pitchFamily="34" charset="0"/>
              <a:buChar char="•"/>
            </a:pPr>
            <a:r>
              <a:rPr lang="en-US" sz="1000" dirty="0"/>
              <a:t>Improper use of the Thermage FLX system may cause personal injury or damage to the system. See the Technical User’s Manual for detailed directions, proper use, and full risk and safety information.</a:t>
            </a:r>
          </a:p>
        </p:txBody>
      </p:sp>
    </p:spTree>
    <p:extLst>
      <p:ext uri="{BB962C8B-B14F-4D97-AF65-F5344CB8AC3E}">
        <p14:creationId xmlns:p14="http://schemas.microsoft.com/office/powerpoint/2010/main" val="288097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a:t>
            </a:r>
          </a:p>
        </p:txBody>
      </p:sp>
    </p:spTree>
    <p:extLst>
      <p:ext uri="{BB962C8B-B14F-4D97-AF65-F5344CB8AC3E}">
        <p14:creationId xmlns:p14="http://schemas.microsoft.com/office/powerpoint/2010/main" val="11816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315" y="1781749"/>
            <a:ext cx="1801372" cy="4572009"/>
          </a:xfrm>
          <a:prstGeom prst="rect">
            <a:avLst/>
          </a:prstGeom>
        </p:spPr>
      </p:pic>
      <p:sp>
        <p:nvSpPr>
          <p:cNvPr id="2" name="Title 1"/>
          <p:cNvSpPr>
            <a:spLocks noGrp="1"/>
          </p:cNvSpPr>
          <p:nvPr>
            <p:ph type="title"/>
          </p:nvPr>
        </p:nvSpPr>
        <p:spPr/>
        <p:txBody>
          <a:bodyPr/>
          <a:lstStyle/>
          <a:p>
            <a:r>
              <a:rPr lang="en-US" dirty="0"/>
              <a:t>System Overview</a:t>
            </a:r>
            <a:br>
              <a:rPr lang="en-US" dirty="0"/>
            </a:br>
            <a:r>
              <a:rPr lang="en-US" sz="2400" i="1" dirty="0"/>
              <a:t>Thermage FLX</a:t>
            </a:r>
            <a:r>
              <a:rPr lang="en-US" sz="2400" i="1" baseline="30000" dirty="0"/>
              <a:t>™</a:t>
            </a:r>
            <a:r>
              <a:rPr lang="en-US" sz="2400" i="1" dirty="0"/>
              <a:t> System Diagram</a:t>
            </a:r>
          </a:p>
        </p:txBody>
      </p:sp>
      <p:sp>
        <p:nvSpPr>
          <p:cNvPr id="7" name="TextBox 4"/>
          <p:cNvSpPr txBox="1"/>
          <p:nvPr/>
        </p:nvSpPr>
        <p:spPr>
          <a:xfrm>
            <a:off x="6400801" y="1994457"/>
            <a:ext cx="1163955" cy="329184"/>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Touchscreen</a:t>
            </a:r>
            <a:endParaRPr lang="en-US" sz="1400" dirty="0">
              <a:solidFill>
                <a:schemeClr val="tx1">
                  <a:lumMod val="65000"/>
                  <a:lumOff val="35000"/>
                </a:schemeClr>
              </a:solidFill>
              <a:effectLst/>
              <a:ea typeface="MS Mincho"/>
            </a:endParaRPr>
          </a:p>
        </p:txBody>
      </p:sp>
      <p:sp>
        <p:nvSpPr>
          <p:cNvPr id="8" name="TextBox 5"/>
          <p:cNvSpPr txBox="1"/>
          <p:nvPr/>
        </p:nvSpPr>
        <p:spPr>
          <a:xfrm>
            <a:off x="6400800" y="2665348"/>
            <a:ext cx="1447800" cy="328295"/>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Power button</a:t>
            </a:r>
            <a:endParaRPr lang="en-US" sz="1400" dirty="0">
              <a:solidFill>
                <a:schemeClr val="tx1">
                  <a:lumMod val="65000"/>
                  <a:lumOff val="35000"/>
                </a:schemeClr>
              </a:solidFill>
              <a:effectLst/>
              <a:ea typeface="MS Mincho"/>
            </a:endParaRPr>
          </a:p>
        </p:txBody>
      </p:sp>
      <p:sp>
        <p:nvSpPr>
          <p:cNvPr id="9" name="TextBox 6"/>
          <p:cNvSpPr txBox="1"/>
          <p:nvPr/>
        </p:nvSpPr>
        <p:spPr>
          <a:xfrm>
            <a:off x="838202" y="3634001"/>
            <a:ext cx="1841500" cy="329184"/>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Handpiece</a:t>
            </a:r>
            <a:endParaRPr lang="en-US" sz="1400" dirty="0">
              <a:solidFill>
                <a:schemeClr val="tx1">
                  <a:lumMod val="65000"/>
                  <a:lumOff val="35000"/>
                </a:schemeClr>
              </a:solidFill>
              <a:effectLst/>
              <a:ea typeface="MS Mincho"/>
            </a:endParaRPr>
          </a:p>
        </p:txBody>
      </p:sp>
      <p:cxnSp>
        <p:nvCxnSpPr>
          <p:cNvPr id="10" name="Straight Connector 9"/>
          <p:cNvCxnSpPr/>
          <p:nvPr/>
        </p:nvCxnSpPr>
        <p:spPr>
          <a:xfrm flipH="1">
            <a:off x="4572001" y="2153232"/>
            <a:ext cx="1841132" cy="0"/>
          </a:xfrm>
          <a:prstGeom prst="line">
            <a:avLst/>
          </a:prstGeom>
          <a:ln w="12700">
            <a:solidFill>
              <a:srgbClr val="9D3F98"/>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2000" y="2829507"/>
            <a:ext cx="1841133" cy="0"/>
          </a:xfrm>
          <a:prstGeom prst="line">
            <a:avLst/>
          </a:prstGeom>
          <a:ln w="12700">
            <a:solidFill>
              <a:srgbClr val="9D3F98"/>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67001" y="3806137"/>
            <a:ext cx="1661585"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91001" y="6048062"/>
            <a:ext cx="2222132"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9" name="TextBox 5"/>
          <p:cNvSpPr txBox="1"/>
          <p:nvPr/>
        </p:nvSpPr>
        <p:spPr>
          <a:xfrm>
            <a:off x="6400800" y="3900728"/>
            <a:ext cx="1524000" cy="328295"/>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Treatment tip</a:t>
            </a:r>
            <a:endParaRPr lang="en-US" sz="1400" dirty="0">
              <a:solidFill>
                <a:schemeClr val="tx1">
                  <a:lumMod val="65000"/>
                  <a:lumOff val="35000"/>
                </a:schemeClr>
              </a:solidFill>
              <a:effectLst/>
              <a:ea typeface="MS Mincho"/>
            </a:endParaRPr>
          </a:p>
        </p:txBody>
      </p:sp>
      <p:sp>
        <p:nvSpPr>
          <p:cNvPr id="20" name="TextBox 5"/>
          <p:cNvSpPr txBox="1"/>
          <p:nvPr/>
        </p:nvSpPr>
        <p:spPr>
          <a:xfrm>
            <a:off x="6400801" y="5880378"/>
            <a:ext cx="1828801" cy="328295"/>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Footswitch (optional)</a:t>
            </a:r>
            <a:endParaRPr lang="en-US" sz="1400" dirty="0">
              <a:solidFill>
                <a:schemeClr val="tx1">
                  <a:lumMod val="65000"/>
                  <a:lumOff val="35000"/>
                </a:schemeClr>
              </a:solidFill>
              <a:effectLst/>
              <a:ea typeface="MS Mincho"/>
            </a:endParaRPr>
          </a:p>
        </p:txBody>
      </p:sp>
      <p:sp>
        <p:nvSpPr>
          <p:cNvPr id="21" name="TextBox 5"/>
          <p:cNvSpPr txBox="1"/>
          <p:nvPr/>
        </p:nvSpPr>
        <p:spPr>
          <a:xfrm>
            <a:off x="6400800" y="5263463"/>
            <a:ext cx="1676400" cy="328295"/>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Footswitch inlet</a:t>
            </a:r>
            <a:endParaRPr lang="en-US" sz="1400" dirty="0">
              <a:solidFill>
                <a:schemeClr val="tx1">
                  <a:lumMod val="65000"/>
                  <a:lumOff val="35000"/>
                </a:schemeClr>
              </a:solidFill>
              <a:effectLst/>
              <a:ea typeface="MS Mincho"/>
            </a:endParaRPr>
          </a:p>
        </p:txBody>
      </p:sp>
      <p:cxnSp>
        <p:nvCxnSpPr>
          <p:cNvPr id="22" name="Straight Connector 21"/>
          <p:cNvCxnSpPr/>
          <p:nvPr/>
        </p:nvCxnSpPr>
        <p:spPr>
          <a:xfrm flipH="1">
            <a:off x="4495801" y="5425387"/>
            <a:ext cx="1917335"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67000" y="2616242"/>
            <a:ext cx="17526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25" name="TextBox 5"/>
          <p:cNvSpPr txBox="1"/>
          <p:nvPr/>
        </p:nvSpPr>
        <p:spPr>
          <a:xfrm>
            <a:off x="838201" y="2376117"/>
            <a:ext cx="1841500" cy="548640"/>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Cryogen &amp; USB port </a:t>
            </a:r>
            <a:r>
              <a:rPr lang="en-US" sz="1400" dirty="0">
                <a:solidFill>
                  <a:schemeClr val="tx1">
                    <a:lumMod val="65000"/>
                    <a:lumOff val="35000"/>
                  </a:schemeClr>
                </a:solidFill>
                <a:ea typeface="MS Mincho"/>
              </a:rPr>
              <a:t>compartment </a:t>
            </a:r>
            <a:endParaRPr lang="en-US" sz="1400" dirty="0">
              <a:solidFill>
                <a:schemeClr val="tx1">
                  <a:lumMod val="65000"/>
                  <a:lumOff val="35000"/>
                </a:schemeClr>
              </a:solidFill>
              <a:effectLst/>
              <a:ea typeface="MS Mincho"/>
            </a:endParaRPr>
          </a:p>
        </p:txBody>
      </p:sp>
      <p:sp>
        <p:nvSpPr>
          <p:cNvPr id="48" name="TextBox 6"/>
          <p:cNvSpPr txBox="1"/>
          <p:nvPr/>
        </p:nvSpPr>
        <p:spPr>
          <a:xfrm>
            <a:off x="838202" y="3253001"/>
            <a:ext cx="1852295" cy="329184"/>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Handpiece connector</a:t>
            </a:r>
            <a:endParaRPr lang="en-US" sz="1400" dirty="0">
              <a:solidFill>
                <a:schemeClr val="tx1">
                  <a:lumMod val="65000"/>
                  <a:lumOff val="35000"/>
                </a:schemeClr>
              </a:solidFill>
              <a:effectLst/>
              <a:ea typeface="MS Mincho"/>
            </a:endParaRPr>
          </a:p>
        </p:txBody>
      </p:sp>
      <p:sp>
        <p:nvSpPr>
          <p:cNvPr id="52" name="TextBox 5"/>
          <p:cNvSpPr txBox="1"/>
          <p:nvPr/>
        </p:nvSpPr>
        <p:spPr>
          <a:xfrm>
            <a:off x="6415615" y="3449293"/>
            <a:ext cx="1813987" cy="328295"/>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Return pad </a:t>
            </a:r>
            <a:r>
              <a:rPr lang="en-US" sz="1400" dirty="0">
                <a:solidFill>
                  <a:schemeClr val="tx1">
                    <a:lumMod val="65000"/>
                    <a:lumOff val="35000"/>
                  </a:schemeClr>
                </a:solidFill>
                <a:ea typeface="Arial"/>
              </a:rPr>
              <a:t>clip</a:t>
            </a:r>
            <a:endParaRPr lang="en-US" sz="1400" dirty="0">
              <a:solidFill>
                <a:schemeClr val="tx1">
                  <a:lumMod val="65000"/>
                  <a:lumOff val="35000"/>
                </a:schemeClr>
              </a:solidFill>
              <a:effectLst/>
              <a:ea typeface="MS Mincho"/>
            </a:endParaRPr>
          </a:p>
        </p:txBody>
      </p:sp>
      <p:cxnSp>
        <p:nvCxnSpPr>
          <p:cNvPr id="54" name="Straight Connector 53"/>
          <p:cNvCxnSpPr/>
          <p:nvPr/>
        </p:nvCxnSpPr>
        <p:spPr>
          <a:xfrm flipH="1">
            <a:off x="4648200" y="3610557"/>
            <a:ext cx="1764935"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67000" y="3425847"/>
            <a:ext cx="18288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328586" y="4067757"/>
            <a:ext cx="2084549"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073" name="Group 2072"/>
          <p:cNvGrpSpPr/>
          <p:nvPr/>
        </p:nvGrpSpPr>
        <p:grpSpPr>
          <a:xfrm>
            <a:off x="1295402" y="4524958"/>
            <a:ext cx="1828799" cy="1875842"/>
            <a:chOff x="1295400" y="4343400"/>
            <a:chExt cx="1828799" cy="1875842"/>
          </a:xfrm>
        </p:grpSpPr>
        <p:sp>
          <p:nvSpPr>
            <p:cNvPr id="2071" name="Round Same Side Corner Rectangle 2070"/>
            <p:cNvSpPr/>
            <p:nvPr/>
          </p:nvSpPr>
          <p:spPr>
            <a:xfrm>
              <a:off x="1295400" y="4343400"/>
              <a:ext cx="1828799" cy="1055502"/>
            </a:xfrm>
            <a:prstGeom prst="round2SameRect">
              <a:avLst/>
            </a:prstGeom>
            <a:solidFill>
              <a:srgbClr val="39003B"/>
            </a:solidFill>
            <a:ln w="12700">
              <a:solidFill>
                <a:srgbClr val="39003B"/>
              </a:solidFill>
            </a:ln>
          </p:spPr>
          <p:style>
            <a:lnRef idx="2">
              <a:schemeClr val="accent1">
                <a:shade val="50000"/>
              </a:schemeClr>
            </a:lnRef>
            <a:fillRef idx="1">
              <a:schemeClr val="accent1"/>
            </a:fillRef>
            <a:effectRef idx="0">
              <a:schemeClr val="accent1"/>
            </a:effectRef>
            <a:fontRef idx="minor">
              <a:schemeClr val="lt1"/>
            </a:fontRef>
          </p:style>
          <p:txBody>
            <a:bodyPr tIns="27432" rtlCol="0" anchor="t"/>
            <a:lstStyle/>
            <a:p>
              <a:pPr algn="ctr"/>
              <a:r>
                <a:rPr lang="en-US" sz="1400" b="1" i="1" dirty="0"/>
                <a:t>Back of System</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433" y="4705799"/>
              <a:ext cx="1792224" cy="687019"/>
            </a:xfrm>
            <a:prstGeom prst="rect">
              <a:avLst/>
            </a:prstGeom>
            <a:solidFill>
              <a:schemeClr val="bg1"/>
            </a:solidFill>
            <a:ln w="12700">
              <a:noFill/>
            </a:ln>
          </p:spPr>
        </p:pic>
        <p:sp>
          <p:nvSpPr>
            <p:cNvPr id="14" name="TextBox 6"/>
            <p:cNvSpPr txBox="1"/>
            <p:nvPr/>
          </p:nvSpPr>
          <p:spPr>
            <a:xfrm>
              <a:off x="1295400" y="5487722"/>
              <a:ext cx="1828799" cy="731520"/>
            </a:xfrm>
            <a:prstGeom prst="rect">
              <a:avLst/>
            </a:prstGeom>
            <a:noFill/>
          </p:spPr>
          <p:txBody>
            <a:bodyPr wrap="square" rtlCol="0">
              <a:noAutofit/>
            </a:bodyPr>
            <a:lstStyle/>
            <a:p>
              <a:pPr marL="0" marR="0" algn="ctr">
                <a:spcBef>
                  <a:spcPts val="0"/>
                </a:spcBef>
                <a:spcAft>
                  <a:spcPts val="0"/>
                </a:spcAft>
              </a:pPr>
              <a:r>
                <a:rPr lang="en-US" sz="1400" kern="1200" dirty="0">
                  <a:solidFill>
                    <a:schemeClr val="tx1">
                      <a:lumMod val="65000"/>
                      <a:lumOff val="35000"/>
                    </a:schemeClr>
                  </a:solidFill>
                  <a:effectLst/>
                  <a:ea typeface="Arial"/>
                </a:rPr>
                <a:t>AC power inlet</a:t>
              </a:r>
              <a:endParaRPr lang="en-US" sz="1400" dirty="0">
                <a:solidFill>
                  <a:schemeClr val="tx1">
                    <a:lumMod val="65000"/>
                    <a:lumOff val="35000"/>
                  </a:schemeClr>
                </a:solidFill>
                <a:effectLst/>
                <a:ea typeface="MS Mincho"/>
              </a:endParaRPr>
            </a:p>
            <a:p>
              <a:pPr marL="0" marR="0" algn="ctr">
                <a:spcBef>
                  <a:spcPts val="0"/>
                </a:spcBef>
                <a:spcAft>
                  <a:spcPts val="0"/>
                </a:spcAft>
              </a:pPr>
              <a:r>
                <a:rPr lang="en-US" sz="1400" kern="1200" dirty="0">
                  <a:solidFill>
                    <a:schemeClr val="tx1">
                      <a:lumMod val="65000"/>
                      <a:lumOff val="35000"/>
                    </a:schemeClr>
                  </a:solidFill>
                  <a:effectLst/>
                  <a:ea typeface="Arial"/>
                </a:rPr>
                <a:t>and network </a:t>
              </a:r>
              <a:r>
                <a:rPr lang="en-US" sz="1400" dirty="0">
                  <a:solidFill>
                    <a:schemeClr val="tx1">
                      <a:lumMod val="65000"/>
                      <a:lumOff val="35000"/>
                    </a:schemeClr>
                  </a:solidFill>
                  <a:ea typeface="Arial"/>
                </a:rPr>
                <a:t>c</a:t>
              </a:r>
              <a:r>
                <a:rPr lang="en-US" sz="1400" kern="1200" dirty="0">
                  <a:solidFill>
                    <a:schemeClr val="tx1">
                      <a:lumMod val="65000"/>
                      <a:lumOff val="35000"/>
                    </a:schemeClr>
                  </a:solidFill>
                  <a:effectLst/>
                  <a:ea typeface="Arial"/>
                </a:rPr>
                <a:t>onnection</a:t>
              </a:r>
            </a:p>
          </p:txBody>
        </p:sp>
        <p:cxnSp>
          <p:nvCxnSpPr>
            <p:cNvPr id="44" name="Straight Connector 43"/>
            <p:cNvCxnSpPr>
              <a:stCxn id="14" idx="0"/>
            </p:cNvCxnSpPr>
            <p:nvPr/>
          </p:nvCxnSpPr>
          <p:spPr>
            <a:xfrm flipV="1">
              <a:off x="2209800" y="5048384"/>
              <a:ext cx="0" cy="439338"/>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583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Overview</a:t>
            </a:r>
            <a:br>
              <a:rPr lang="en-US" dirty="0"/>
            </a:br>
            <a:r>
              <a:rPr lang="en-US" sz="2400" i="1" dirty="0"/>
              <a:t>Touchscreen Controls Diagram</a:t>
            </a:r>
            <a:endParaRPr lang="en-US" dirty="0"/>
          </a:p>
        </p:txBody>
      </p:sp>
      <p:pic>
        <p:nvPicPr>
          <p:cNvPr id="5" name="Picture 6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6401" y="1936718"/>
            <a:ext cx="5795977" cy="362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p:nvPr/>
        </p:nvSpPr>
        <p:spPr>
          <a:xfrm>
            <a:off x="381000" y="1828800"/>
            <a:ext cx="914400" cy="548640"/>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System status bar</a:t>
            </a:r>
            <a:endParaRPr lang="en-US" sz="1400" dirty="0">
              <a:solidFill>
                <a:schemeClr val="tx1">
                  <a:lumMod val="65000"/>
                  <a:lumOff val="35000"/>
                </a:schemeClr>
              </a:solidFill>
              <a:effectLst/>
              <a:ea typeface="MS Mincho"/>
            </a:endParaRPr>
          </a:p>
        </p:txBody>
      </p:sp>
      <p:sp>
        <p:nvSpPr>
          <p:cNvPr id="8" name="TextBox 4"/>
          <p:cNvSpPr txBox="1"/>
          <p:nvPr/>
        </p:nvSpPr>
        <p:spPr>
          <a:xfrm>
            <a:off x="381000" y="2697480"/>
            <a:ext cx="914400" cy="731520"/>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Energy delivered status</a:t>
            </a:r>
            <a:endParaRPr lang="en-US" sz="1400" dirty="0">
              <a:solidFill>
                <a:schemeClr val="tx1">
                  <a:lumMod val="65000"/>
                  <a:lumOff val="35000"/>
                </a:schemeClr>
              </a:solidFill>
              <a:effectLst/>
              <a:ea typeface="MS Mincho"/>
            </a:endParaRPr>
          </a:p>
        </p:txBody>
      </p:sp>
      <p:sp>
        <p:nvSpPr>
          <p:cNvPr id="10" name="TextBox 4"/>
          <p:cNvSpPr txBox="1"/>
          <p:nvPr/>
        </p:nvSpPr>
        <p:spPr>
          <a:xfrm>
            <a:off x="228600" y="4983480"/>
            <a:ext cx="1066800" cy="731520"/>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Treatment level </a:t>
            </a:r>
            <a:r>
              <a:rPr lang="en-US" sz="1400" dirty="0">
                <a:solidFill>
                  <a:schemeClr val="tx1">
                    <a:lumMod val="65000"/>
                    <a:lumOff val="35000"/>
                  </a:schemeClr>
                </a:solidFill>
                <a:ea typeface="Arial"/>
              </a:rPr>
              <a:t>i</a:t>
            </a:r>
            <a:r>
              <a:rPr lang="en-US" sz="1400" kern="1200" dirty="0">
                <a:solidFill>
                  <a:schemeClr val="tx1">
                    <a:lumMod val="65000"/>
                    <a:lumOff val="35000"/>
                  </a:schemeClr>
                </a:solidFill>
                <a:effectLst/>
                <a:ea typeface="Arial"/>
              </a:rPr>
              <a:t>ndicator</a:t>
            </a:r>
            <a:endParaRPr lang="en-US" sz="1400" dirty="0">
              <a:solidFill>
                <a:schemeClr val="tx1">
                  <a:lumMod val="65000"/>
                  <a:lumOff val="35000"/>
                </a:schemeClr>
              </a:solidFill>
              <a:effectLst/>
              <a:ea typeface="MS Mincho"/>
            </a:endParaRPr>
          </a:p>
        </p:txBody>
      </p:sp>
      <p:cxnSp>
        <p:nvCxnSpPr>
          <p:cNvPr id="11" name="Straight Connector 10"/>
          <p:cNvCxnSpPr/>
          <p:nvPr/>
        </p:nvCxnSpPr>
        <p:spPr>
          <a:xfrm>
            <a:off x="1295400" y="2095500"/>
            <a:ext cx="265176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3048000"/>
            <a:ext cx="457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4038600"/>
            <a:ext cx="457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95400" y="5334000"/>
            <a:ext cx="164592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15" name="TextBox 4"/>
          <p:cNvSpPr txBox="1"/>
          <p:nvPr/>
        </p:nvSpPr>
        <p:spPr>
          <a:xfrm>
            <a:off x="7848600" y="1940560"/>
            <a:ext cx="1066800" cy="548640"/>
          </a:xfrm>
          <a:prstGeom prst="rect">
            <a:avLst/>
          </a:prstGeom>
          <a:noFill/>
        </p:spPr>
        <p:txBody>
          <a:bodyPr wrap="square" rtlCol="0">
            <a:noAutofit/>
          </a:bodyPr>
          <a:lstStyle/>
          <a:p>
            <a:r>
              <a:rPr lang="en-US" sz="1400" dirty="0">
                <a:solidFill>
                  <a:schemeClr val="tx1">
                    <a:lumMod val="65000"/>
                    <a:lumOff val="35000"/>
                  </a:schemeClr>
                </a:solidFill>
                <a:ea typeface="Arial"/>
              </a:rPr>
              <a:t>System tool button</a:t>
            </a:r>
          </a:p>
        </p:txBody>
      </p:sp>
      <p:sp>
        <p:nvSpPr>
          <p:cNvPr id="16" name="TextBox 4"/>
          <p:cNvSpPr txBox="1"/>
          <p:nvPr/>
        </p:nvSpPr>
        <p:spPr>
          <a:xfrm>
            <a:off x="7848600" y="2832100"/>
            <a:ext cx="1066800" cy="731520"/>
          </a:xfrm>
          <a:prstGeom prst="rect">
            <a:avLst/>
          </a:prstGeom>
          <a:noFill/>
        </p:spPr>
        <p:txBody>
          <a:bodyPr wrap="square" rtlCol="0">
            <a:noAutofit/>
          </a:bodyPr>
          <a:lstStyle/>
          <a:p>
            <a:r>
              <a:rPr lang="en-US" sz="1400" dirty="0">
                <a:solidFill>
                  <a:schemeClr val="tx1">
                    <a:lumMod val="65000"/>
                    <a:lumOff val="35000"/>
                  </a:schemeClr>
                </a:solidFill>
                <a:ea typeface="Arial"/>
              </a:rPr>
              <a:t>Tip selection</a:t>
            </a:r>
          </a:p>
          <a:p>
            <a:r>
              <a:rPr lang="en-US" sz="1400" dirty="0">
                <a:solidFill>
                  <a:schemeClr val="tx1">
                    <a:lumMod val="65000"/>
                    <a:lumOff val="35000"/>
                  </a:schemeClr>
                </a:solidFill>
                <a:ea typeface="Arial"/>
              </a:rPr>
              <a:t>display</a:t>
            </a:r>
          </a:p>
        </p:txBody>
      </p:sp>
      <p:sp>
        <p:nvSpPr>
          <p:cNvPr id="17" name="TextBox 4"/>
          <p:cNvSpPr txBox="1"/>
          <p:nvPr/>
        </p:nvSpPr>
        <p:spPr>
          <a:xfrm>
            <a:off x="7848600" y="4813300"/>
            <a:ext cx="1066800" cy="731520"/>
          </a:xfrm>
          <a:prstGeom prst="rect">
            <a:avLst/>
          </a:prstGeom>
          <a:noFill/>
        </p:spPr>
        <p:txBody>
          <a:bodyPr wrap="square" rtlCol="0">
            <a:noAutofit/>
          </a:bodyPr>
          <a:lstStyle/>
          <a:p>
            <a:r>
              <a:rPr lang="en-US" sz="1400" dirty="0">
                <a:solidFill>
                  <a:schemeClr val="tx1">
                    <a:lumMod val="65000"/>
                    <a:lumOff val="35000"/>
                  </a:schemeClr>
                </a:solidFill>
                <a:ea typeface="Arial"/>
              </a:rPr>
              <a:t>Vibration level adjustment</a:t>
            </a:r>
          </a:p>
        </p:txBody>
      </p:sp>
      <p:cxnSp>
        <p:nvCxnSpPr>
          <p:cNvPr id="18" name="Straight Connector 17"/>
          <p:cNvCxnSpPr/>
          <p:nvPr/>
        </p:nvCxnSpPr>
        <p:spPr>
          <a:xfrm flipH="1">
            <a:off x="7393941" y="2209800"/>
            <a:ext cx="45974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162800" y="3200400"/>
            <a:ext cx="69088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10400" y="5181600"/>
            <a:ext cx="84328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25" name="TextBox 4"/>
          <p:cNvSpPr txBox="1"/>
          <p:nvPr/>
        </p:nvSpPr>
        <p:spPr>
          <a:xfrm>
            <a:off x="2774723" y="5867399"/>
            <a:ext cx="1371600" cy="548640"/>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Treatment level </a:t>
            </a:r>
            <a:r>
              <a:rPr lang="en-US" sz="1400" dirty="0">
                <a:solidFill>
                  <a:schemeClr val="tx1">
                    <a:lumMod val="65000"/>
                    <a:lumOff val="35000"/>
                  </a:schemeClr>
                </a:solidFill>
                <a:ea typeface="Arial"/>
              </a:rPr>
              <a:t>a</a:t>
            </a:r>
            <a:r>
              <a:rPr lang="en-US" sz="1400" kern="1200" dirty="0">
                <a:solidFill>
                  <a:schemeClr val="tx1">
                    <a:lumMod val="65000"/>
                    <a:lumOff val="35000"/>
                  </a:schemeClr>
                </a:solidFill>
                <a:effectLst/>
                <a:ea typeface="Arial"/>
              </a:rPr>
              <a:t>djustment</a:t>
            </a:r>
            <a:endParaRPr lang="en-US" sz="1400" dirty="0">
              <a:solidFill>
                <a:schemeClr val="tx1">
                  <a:lumMod val="65000"/>
                  <a:lumOff val="35000"/>
                </a:schemeClr>
              </a:solidFill>
              <a:effectLst/>
              <a:ea typeface="MS Mincho"/>
            </a:endParaRPr>
          </a:p>
        </p:txBody>
      </p:sp>
      <p:sp>
        <p:nvSpPr>
          <p:cNvPr id="26" name="TextBox 4"/>
          <p:cNvSpPr txBox="1"/>
          <p:nvPr/>
        </p:nvSpPr>
        <p:spPr>
          <a:xfrm>
            <a:off x="5405650" y="5867399"/>
            <a:ext cx="842751" cy="548640"/>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Continue button</a:t>
            </a:r>
            <a:endParaRPr lang="en-US" sz="1400" dirty="0">
              <a:solidFill>
                <a:schemeClr val="tx1">
                  <a:lumMod val="65000"/>
                  <a:lumOff val="35000"/>
                </a:schemeClr>
              </a:solidFill>
              <a:effectLst/>
              <a:ea typeface="MS Mincho"/>
            </a:endParaRPr>
          </a:p>
        </p:txBody>
      </p:sp>
      <p:cxnSp>
        <p:nvCxnSpPr>
          <p:cNvPr id="29" name="Elbow Connector 28"/>
          <p:cNvCxnSpPr>
            <a:stCxn id="26" idx="1"/>
          </p:cNvCxnSpPr>
          <p:nvPr/>
        </p:nvCxnSpPr>
        <p:spPr>
          <a:xfrm rot="10800000">
            <a:off x="5029206" y="5301617"/>
            <a:ext cx="376447" cy="840102"/>
          </a:xfrm>
          <a:prstGeom prst="bentConnector2">
            <a:avLst/>
          </a:prstGeom>
          <a:ln w="12700">
            <a:solidFill>
              <a:srgbClr val="9D3F98"/>
            </a:solidFill>
            <a:tailEnd type="ova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146324" y="5029202"/>
            <a:ext cx="383389" cy="1112518"/>
            <a:chOff x="4146323" y="5029201"/>
            <a:chExt cx="383389" cy="1112518"/>
          </a:xfrm>
        </p:grpSpPr>
        <p:cxnSp>
          <p:nvCxnSpPr>
            <p:cNvPr id="33" name="Elbow Connector 32"/>
            <p:cNvCxnSpPr>
              <a:stCxn id="25" idx="3"/>
            </p:cNvCxnSpPr>
            <p:nvPr/>
          </p:nvCxnSpPr>
          <p:spPr>
            <a:xfrm flipV="1">
              <a:off x="4146323" y="5029201"/>
              <a:ext cx="383389" cy="1112518"/>
            </a:xfrm>
            <a:prstGeom prst="bentConnector2">
              <a:avLst/>
            </a:prstGeom>
            <a:ln w="12700">
              <a:solidFill>
                <a:srgbClr val="9D3F98"/>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4301112" y="5713613"/>
              <a:ext cx="457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24" name="TextBox 4"/>
          <p:cNvSpPr txBox="1"/>
          <p:nvPr/>
        </p:nvSpPr>
        <p:spPr>
          <a:xfrm>
            <a:off x="228600" y="3688080"/>
            <a:ext cx="1066800" cy="731520"/>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RF Energy Pulse (REP) status</a:t>
            </a:r>
            <a:endParaRPr lang="en-US" sz="900" dirty="0">
              <a:solidFill>
                <a:schemeClr val="tx1">
                  <a:lumMod val="65000"/>
                  <a:lumOff val="35000"/>
                </a:schemeClr>
              </a:solidFill>
              <a:effectLst/>
              <a:ea typeface="MS Mincho"/>
            </a:endParaRPr>
          </a:p>
        </p:txBody>
      </p:sp>
    </p:spTree>
    <p:extLst>
      <p:ext uri="{BB962C8B-B14F-4D97-AF65-F5344CB8AC3E}">
        <p14:creationId xmlns:p14="http://schemas.microsoft.com/office/powerpoint/2010/main" val="401564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Overview</a:t>
            </a:r>
            <a:br>
              <a:rPr lang="en-US" dirty="0"/>
            </a:br>
            <a:r>
              <a:rPr lang="en-US" sz="2400" i="1" dirty="0"/>
              <a:t>System Status Messages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Status messages are displayed on upper portion of touchscreen to indicate current state of system</a:t>
            </a:r>
          </a:p>
          <a:p>
            <a:pPr lvl="1"/>
            <a:r>
              <a:rPr lang="en-US" dirty="0">
                <a:solidFill>
                  <a:srgbClr val="9D3F98"/>
                </a:solidFill>
              </a:rPr>
              <a:t>ACTION REQUIRED</a:t>
            </a:r>
          </a:p>
          <a:p>
            <a:pPr lvl="2"/>
            <a:r>
              <a:rPr lang="en-US" dirty="0"/>
              <a:t>System initialization completed</a:t>
            </a:r>
          </a:p>
          <a:p>
            <a:pPr lvl="1"/>
            <a:r>
              <a:rPr lang="en-US" dirty="0">
                <a:solidFill>
                  <a:srgbClr val="9D3F98"/>
                </a:solidFill>
              </a:rPr>
              <a:t>READY</a:t>
            </a:r>
          </a:p>
          <a:p>
            <a:pPr lvl="2"/>
            <a:r>
              <a:rPr lang="en-US" dirty="0"/>
              <a:t>All required components are connected</a:t>
            </a:r>
          </a:p>
          <a:p>
            <a:pPr lvl="1"/>
            <a:r>
              <a:rPr lang="en-US" dirty="0">
                <a:solidFill>
                  <a:srgbClr val="9D3F98"/>
                </a:solidFill>
              </a:rPr>
              <a:t>ARMED</a:t>
            </a:r>
          </a:p>
          <a:p>
            <a:pPr lvl="2"/>
            <a:r>
              <a:rPr lang="en-US" dirty="0"/>
              <a:t>System has detected proper tip-to-skin contact </a:t>
            </a:r>
          </a:p>
          <a:p>
            <a:pPr lvl="1"/>
            <a:r>
              <a:rPr lang="en-US" dirty="0">
                <a:solidFill>
                  <a:srgbClr val="9D3F98"/>
                </a:solidFill>
              </a:rPr>
              <a:t>ACTIVE</a:t>
            </a:r>
          </a:p>
          <a:p>
            <a:pPr lvl="2"/>
            <a:r>
              <a:rPr lang="en-US" dirty="0"/>
              <a:t>Activation button has been depressed; system delivers REP</a:t>
            </a:r>
          </a:p>
          <a:p>
            <a:pPr lvl="1"/>
            <a:r>
              <a:rPr lang="en-US" dirty="0">
                <a:solidFill>
                  <a:srgbClr val="9D3F98"/>
                </a:solidFill>
              </a:rPr>
              <a:t>REP COMPLETE</a:t>
            </a:r>
          </a:p>
          <a:p>
            <a:pPr lvl="2"/>
            <a:r>
              <a:rPr lang="en-US" dirty="0"/>
              <a:t>Release activation button and lift handpiece</a:t>
            </a:r>
          </a:p>
          <a:p>
            <a:pPr lvl="1"/>
            <a:r>
              <a:rPr lang="en-US" dirty="0">
                <a:solidFill>
                  <a:srgbClr val="9D3F98"/>
                </a:solidFill>
              </a:rPr>
              <a:t>ADJUST LEVEL</a:t>
            </a:r>
          </a:p>
          <a:p>
            <a:pPr lvl="2"/>
            <a:r>
              <a:rPr lang="en-US" dirty="0"/>
              <a:t>Treatment Level Adjustment button has been depressed; adjust to desired setting and press Continue button</a:t>
            </a:r>
          </a:p>
        </p:txBody>
      </p:sp>
    </p:spTree>
    <p:extLst>
      <p:ext uri="{BB962C8B-B14F-4D97-AF65-F5344CB8AC3E}">
        <p14:creationId xmlns:p14="http://schemas.microsoft.com/office/powerpoint/2010/main" val="288195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System Overview</a:t>
            </a:r>
            <a:br>
              <a:rPr lang="en-US" dirty="0">
                <a:solidFill>
                  <a:prstClr val="white"/>
                </a:solidFill>
              </a:rPr>
            </a:br>
            <a:r>
              <a:rPr lang="en-US" sz="2400" i="1" dirty="0">
                <a:solidFill>
                  <a:prstClr val="white"/>
                </a:solidFill>
              </a:rPr>
              <a:t>Error Codes/Messages</a:t>
            </a:r>
            <a:endParaRPr lang="en-US" dirty="0"/>
          </a:p>
        </p:txBody>
      </p:sp>
      <p:pic>
        <p:nvPicPr>
          <p:cNvPr id="4" name="Picture 6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6401" y="1936718"/>
            <a:ext cx="5795977" cy="362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228600" y="2133600"/>
            <a:ext cx="1066800" cy="731520"/>
          </a:xfrm>
          <a:prstGeom prst="rect">
            <a:avLst/>
          </a:prstGeom>
          <a:noFill/>
        </p:spPr>
        <p:txBody>
          <a:bodyPr wrap="square" rtlCol="0">
            <a:noAutofit/>
          </a:bodyPr>
          <a:lstStyle/>
          <a:p>
            <a:pPr algn="r"/>
            <a:r>
              <a:rPr lang="en-US" sz="1400" dirty="0">
                <a:solidFill>
                  <a:schemeClr val="tx1">
                    <a:lumMod val="65000"/>
                    <a:lumOff val="35000"/>
                  </a:schemeClr>
                </a:solidFill>
                <a:ea typeface="Arial"/>
              </a:rPr>
              <a:t>Error code number &amp; instructions</a:t>
            </a:r>
            <a:endParaRPr lang="en-US" sz="1400" dirty="0">
              <a:solidFill>
                <a:schemeClr val="tx1">
                  <a:lumMod val="65000"/>
                  <a:lumOff val="35000"/>
                </a:schemeClr>
              </a:solidFill>
              <a:ea typeface="MS Mincho"/>
            </a:endParaRPr>
          </a:p>
        </p:txBody>
      </p:sp>
      <p:cxnSp>
        <p:nvCxnSpPr>
          <p:cNvPr id="9" name="Straight Connector 8"/>
          <p:cNvCxnSpPr/>
          <p:nvPr/>
        </p:nvCxnSpPr>
        <p:spPr>
          <a:xfrm>
            <a:off x="1295400" y="2484120"/>
            <a:ext cx="16764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07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143000"/>
            <a:ext cx="9144000" cy="4572000"/>
            <a:chOff x="0" y="1143000"/>
            <a:chExt cx="9144000" cy="4572000"/>
          </a:xfrm>
        </p:grpSpPr>
        <p:sp>
          <p:nvSpPr>
            <p:cNvPr id="6" name="Rectangle 5"/>
            <p:cNvSpPr/>
            <p:nvPr/>
          </p:nvSpPr>
          <p:spPr>
            <a:xfrm>
              <a:off x="0" y="11430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872" y="1143000"/>
              <a:ext cx="795528" cy="457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537" y="1143000"/>
              <a:ext cx="795528" cy="4572000"/>
            </a:xfrm>
            <a:prstGeom prst="rect">
              <a:avLst/>
            </a:prstGeom>
          </p:spPr>
        </p:pic>
      </p:grpSp>
      <p:sp>
        <p:nvSpPr>
          <p:cNvPr id="2" name="Title 1"/>
          <p:cNvSpPr>
            <a:spLocks noGrp="1"/>
          </p:cNvSpPr>
          <p:nvPr>
            <p:ph type="title"/>
          </p:nvPr>
        </p:nvSpPr>
        <p:spPr/>
        <p:txBody>
          <a:bodyPr/>
          <a:lstStyle/>
          <a:p>
            <a:r>
              <a:rPr lang="en-US" dirty="0"/>
              <a:t>System Overview</a:t>
            </a:r>
            <a:br>
              <a:rPr lang="en-US" dirty="0"/>
            </a:br>
            <a:r>
              <a:rPr lang="en-US" sz="2400" i="1" dirty="0"/>
              <a:t>Thermage FLX</a:t>
            </a:r>
            <a:r>
              <a:rPr lang="en-US" sz="2400" i="1" baseline="30000" dirty="0"/>
              <a:t>™</a:t>
            </a:r>
            <a:r>
              <a:rPr lang="en-US" sz="2400" i="1" dirty="0"/>
              <a:t> Handpiece Diagram</a:t>
            </a:r>
          </a:p>
        </p:txBody>
      </p:sp>
      <p:sp>
        <p:nvSpPr>
          <p:cNvPr id="25" name="TextBox 6"/>
          <p:cNvSpPr txBox="1"/>
          <p:nvPr/>
        </p:nvSpPr>
        <p:spPr>
          <a:xfrm>
            <a:off x="228602" y="5309616"/>
            <a:ext cx="1841500" cy="329184"/>
          </a:xfrm>
          <a:prstGeom prst="rect">
            <a:avLst/>
          </a:prstGeom>
          <a:noFill/>
        </p:spPr>
        <p:txBody>
          <a:bodyPr wrap="square" rtlCol="0">
            <a:noAutofit/>
          </a:bodyPr>
          <a:lstStyle/>
          <a:p>
            <a:pPr marL="0" marR="0" algn="r">
              <a:spcBef>
                <a:spcPts val="0"/>
              </a:spcBef>
              <a:spcAft>
                <a:spcPts val="0"/>
              </a:spcAft>
            </a:pPr>
            <a:r>
              <a:rPr lang="en-US" sz="1400" kern="1200" dirty="0">
                <a:solidFill>
                  <a:schemeClr val="tx1">
                    <a:lumMod val="65000"/>
                    <a:lumOff val="35000"/>
                  </a:schemeClr>
                </a:solidFill>
                <a:effectLst/>
                <a:ea typeface="Arial"/>
              </a:rPr>
              <a:t>Treatment tip</a:t>
            </a:r>
            <a:endParaRPr lang="en-US" sz="1400" dirty="0">
              <a:solidFill>
                <a:schemeClr val="tx1">
                  <a:lumMod val="65000"/>
                  <a:lumOff val="35000"/>
                </a:schemeClr>
              </a:solidFill>
              <a:effectLst/>
              <a:ea typeface="MS Mincho"/>
            </a:endParaRPr>
          </a:p>
        </p:txBody>
      </p:sp>
      <p:cxnSp>
        <p:nvCxnSpPr>
          <p:cNvPr id="27" name="Straight Connector 26"/>
          <p:cNvCxnSpPr/>
          <p:nvPr/>
        </p:nvCxnSpPr>
        <p:spPr>
          <a:xfrm>
            <a:off x="2057400" y="5481752"/>
            <a:ext cx="457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30" name="TextBox 6"/>
          <p:cNvSpPr txBox="1"/>
          <p:nvPr/>
        </p:nvSpPr>
        <p:spPr>
          <a:xfrm>
            <a:off x="228602" y="4419600"/>
            <a:ext cx="1852295" cy="329184"/>
          </a:xfrm>
          <a:prstGeom prst="rect">
            <a:avLst/>
          </a:prstGeom>
          <a:noFill/>
        </p:spPr>
        <p:txBody>
          <a:bodyPr wrap="square" rtlCol="0">
            <a:noAutofit/>
          </a:bodyPr>
          <a:lstStyle/>
          <a:p>
            <a:pPr algn="r"/>
            <a:r>
              <a:rPr lang="en-US" sz="1400" dirty="0">
                <a:solidFill>
                  <a:schemeClr val="tx1">
                    <a:lumMod val="65000"/>
                    <a:lumOff val="35000"/>
                  </a:schemeClr>
                </a:solidFill>
                <a:ea typeface="Arial"/>
              </a:rPr>
              <a:t>Activation button</a:t>
            </a:r>
            <a:endParaRPr lang="en-US" sz="1400" dirty="0">
              <a:solidFill>
                <a:schemeClr val="tx1">
                  <a:lumMod val="65000"/>
                  <a:lumOff val="35000"/>
                </a:schemeClr>
              </a:solidFill>
              <a:effectLst/>
              <a:ea typeface="MS Mincho"/>
            </a:endParaRPr>
          </a:p>
        </p:txBody>
      </p:sp>
      <p:cxnSp>
        <p:nvCxnSpPr>
          <p:cNvPr id="31" name="Straight Connector 30"/>
          <p:cNvCxnSpPr/>
          <p:nvPr/>
        </p:nvCxnSpPr>
        <p:spPr>
          <a:xfrm>
            <a:off x="2057400" y="4592446"/>
            <a:ext cx="64008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32" name="TextBox 6"/>
          <p:cNvSpPr txBox="1"/>
          <p:nvPr/>
        </p:nvSpPr>
        <p:spPr>
          <a:xfrm>
            <a:off x="7239000" y="1957684"/>
            <a:ext cx="1371600" cy="548640"/>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Vibration level </a:t>
            </a:r>
            <a:r>
              <a:rPr lang="en-US" sz="1400" dirty="0">
                <a:solidFill>
                  <a:schemeClr val="tx1">
                    <a:lumMod val="65000"/>
                    <a:lumOff val="35000"/>
                  </a:schemeClr>
                </a:solidFill>
                <a:ea typeface="Arial"/>
              </a:rPr>
              <a:t>a</a:t>
            </a:r>
            <a:r>
              <a:rPr lang="en-US" sz="1400" kern="1200" dirty="0">
                <a:solidFill>
                  <a:schemeClr val="tx1">
                    <a:lumMod val="65000"/>
                    <a:lumOff val="35000"/>
                  </a:schemeClr>
                </a:solidFill>
                <a:effectLst/>
                <a:ea typeface="Arial"/>
              </a:rPr>
              <a:t>djustment</a:t>
            </a:r>
            <a:endParaRPr lang="en-US" sz="1400" dirty="0">
              <a:solidFill>
                <a:schemeClr val="tx1">
                  <a:lumMod val="65000"/>
                  <a:lumOff val="35000"/>
                </a:schemeClr>
              </a:solidFill>
              <a:effectLst/>
              <a:ea typeface="MS Mincho"/>
            </a:endParaRPr>
          </a:p>
        </p:txBody>
      </p:sp>
      <p:sp>
        <p:nvSpPr>
          <p:cNvPr id="34" name="TextBox 6"/>
          <p:cNvSpPr txBox="1"/>
          <p:nvPr/>
        </p:nvSpPr>
        <p:spPr>
          <a:xfrm>
            <a:off x="7239000" y="2719684"/>
            <a:ext cx="1371600" cy="548640"/>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Treatment level </a:t>
            </a:r>
            <a:r>
              <a:rPr lang="en-US" sz="1400" dirty="0">
                <a:solidFill>
                  <a:schemeClr val="tx1">
                    <a:lumMod val="65000"/>
                    <a:lumOff val="35000"/>
                  </a:schemeClr>
                </a:solidFill>
                <a:ea typeface="Arial"/>
              </a:rPr>
              <a:t>a</a:t>
            </a:r>
            <a:r>
              <a:rPr lang="en-US" sz="1400" kern="1200" dirty="0">
                <a:solidFill>
                  <a:schemeClr val="tx1">
                    <a:lumMod val="65000"/>
                    <a:lumOff val="35000"/>
                  </a:schemeClr>
                </a:solidFill>
                <a:effectLst/>
                <a:ea typeface="Arial"/>
              </a:rPr>
              <a:t>djustment</a:t>
            </a:r>
            <a:endParaRPr lang="en-US" sz="1400" dirty="0">
              <a:solidFill>
                <a:schemeClr val="tx1">
                  <a:lumMod val="65000"/>
                  <a:lumOff val="35000"/>
                </a:schemeClr>
              </a:solidFill>
              <a:effectLst/>
              <a:ea typeface="MS Mincho"/>
            </a:endParaRPr>
          </a:p>
        </p:txBody>
      </p:sp>
      <p:sp>
        <p:nvSpPr>
          <p:cNvPr id="37" name="TextBox 6"/>
          <p:cNvSpPr txBox="1"/>
          <p:nvPr/>
        </p:nvSpPr>
        <p:spPr>
          <a:xfrm>
            <a:off x="7239000" y="3413760"/>
            <a:ext cx="1371600" cy="548640"/>
          </a:xfrm>
          <a:prstGeom prst="rect">
            <a:avLst/>
          </a:prstGeom>
          <a:noFill/>
        </p:spPr>
        <p:txBody>
          <a:bodyPr wrap="square" rtlCol="0">
            <a:noAutofit/>
          </a:bodyPr>
          <a:lstStyle/>
          <a:p>
            <a:pPr marL="0" marR="0">
              <a:spcBef>
                <a:spcPts val="0"/>
              </a:spcBef>
              <a:spcAft>
                <a:spcPts val="0"/>
              </a:spcAft>
            </a:pPr>
            <a:r>
              <a:rPr lang="en-US" sz="1400" kern="1200" dirty="0">
                <a:solidFill>
                  <a:schemeClr val="tx1">
                    <a:lumMod val="65000"/>
                    <a:lumOff val="35000"/>
                  </a:schemeClr>
                </a:solidFill>
                <a:effectLst/>
                <a:ea typeface="Arial"/>
              </a:rPr>
              <a:t>Continue button</a:t>
            </a:r>
            <a:endParaRPr lang="en-US" sz="1400" dirty="0">
              <a:solidFill>
                <a:schemeClr val="tx1">
                  <a:lumMod val="65000"/>
                  <a:lumOff val="35000"/>
                </a:schemeClr>
              </a:solidFill>
              <a:effectLst/>
              <a:ea typeface="MS Mincho"/>
            </a:endParaRPr>
          </a:p>
        </p:txBody>
      </p:sp>
      <p:cxnSp>
        <p:nvCxnSpPr>
          <p:cNvPr id="12" name="Straight Connector 11"/>
          <p:cNvCxnSpPr/>
          <p:nvPr/>
        </p:nvCxnSpPr>
        <p:spPr>
          <a:xfrm flipV="1">
            <a:off x="4432301" y="2057401"/>
            <a:ext cx="1219200" cy="55691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32301" y="3147717"/>
            <a:ext cx="1219200" cy="81468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4301" y="1874632"/>
            <a:ext cx="1828800" cy="2286000"/>
          </a:xfrm>
          <a:prstGeom prst="rect">
            <a:avLst/>
          </a:prstGeom>
        </p:spPr>
      </p:pic>
      <p:cxnSp>
        <p:nvCxnSpPr>
          <p:cNvPr id="33" name="Straight Connector 32"/>
          <p:cNvCxnSpPr/>
          <p:nvPr/>
        </p:nvCxnSpPr>
        <p:spPr>
          <a:xfrm flipH="1">
            <a:off x="6337301" y="2229536"/>
            <a:ext cx="9144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880101" y="2991536"/>
            <a:ext cx="13716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794501" y="2992490"/>
            <a:ext cx="4572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184901" y="3685612"/>
            <a:ext cx="1066800" cy="0"/>
          </a:xfrm>
          <a:prstGeom prst="line">
            <a:avLst/>
          </a:prstGeom>
          <a:ln w="12700">
            <a:solidFill>
              <a:srgbClr val="9D3F98"/>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72744"/>
      </p:ext>
    </p:extLst>
  </p:cSld>
  <p:clrMapOvr>
    <a:masterClrMapping/>
  </p:clrMapOvr>
</p:sld>
</file>

<file path=ppt/theme/theme1.xml><?xml version="1.0" encoding="utf-8"?>
<a:theme xmlns:a="http://schemas.openxmlformats.org/drawingml/2006/main" name="FLX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6DC512B67C074B8B528247A17A919B" ma:contentTypeVersion="4" ma:contentTypeDescription="Create a new document." ma:contentTypeScope="" ma:versionID="1d525ee01c721a1db168c514c14e9f1a">
  <xsd:schema xmlns:xsd="http://www.w3.org/2001/XMLSchema" xmlns:xs="http://www.w3.org/2001/XMLSchema" xmlns:p="http://schemas.microsoft.com/office/2006/metadata/properties" xmlns:ns3="7e4d3610-f2ca-4262-9871-2bc70d4681b6" targetNamespace="http://schemas.microsoft.com/office/2006/metadata/properties" ma:root="true" ma:fieldsID="60e09b152523af101fe2e27835396a62" ns3:_="">
    <xsd:import namespace="7e4d3610-f2ca-4262-9871-2bc70d4681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d3610-f2ca-4262-9871-2bc70d468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0C6426-5AE4-4452-BE75-CC24846D7924}">
  <ds:schemaRefs>
    <ds:schemaRef ds:uri="http://schemas.microsoft.com/sharepoint/v3/contenttype/forms"/>
  </ds:schemaRefs>
</ds:datastoreItem>
</file>

<file path=customXml/itemProps2.xml><?xml version="1.0" encoding="utf-8"?>
<ds:datastoreItem xmlns:ds="http://schemas.openxmlformats.org/officeDocument/2006/customXml" ds:itemID="{BD274A4E-5C6F-4E02-B28A-C72912DDA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d3610-f2ca-4262-9871-2bc70d468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494158-FA46-4137-9A5A-08405D9525A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FLX PPT Template</Template>
  <TotalTime>33325</TotalTime>
  <Words>2396</Words>
  <Application>Microsoft Office PowerPoint</Application>
  <PresentationFormat>On-screen Show (4:3)</PresentationFormat>
  <Paragraphs>372</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FLX PPT Template</vt:lpstr>
      <vt:lpstr>PowerPoint Presentation</vt:lpstr>
      <vt:lpstr>Introduction</vt:lpstr>
      <vt:lpstr>Important Information</vt:lpstr>
      <vt:lpstr>System overview</vt:lpstr>
      <vt:lpstr>System Overview Thermage FLX™ System Diagram</vt:lpstr>
      <vt:lpstr>System Overview Touchscreen Controls Diagram</vt:lpstr>
      <vt:lpstr>System Overview System Status Messages</vt:lpstr>
      <vt:lpstr>System Overview Error Codes/Messages</vt:lpstr>
      <vt:lpstr>System Overview Thermage FLX™ Handpiece Diagram</vt:lpstr>
      <vt:lpstr>System Overview Treatment Tips (Not Backwards Compatible)</vt:lpstr>
      <vt:lpstr>System Overview System Accessories</vt:lpstr>
      <vt:lpstr>System setup</vt:lpstr>
      <vt:lpstr>System Setup Power Cable Installation</vt:lpstr>
      <vt:lpstr>System Setup Cryogen Canister Installation</vt:lpstr>
      <vt:lpstr>System Setup Handpiece Installation</vt:lpstr>
      <vt:lpstr>System Setup Handpiece Storage</vt:lpstr>
      <vt:lpstr>System Setup Footswitch Installation (Optional)</vt:lpstr>
      <vt:lpstr>System Setup Configure System: System Tools</vt:lpstr>
      <vt:lpstr>System Setup System Tools: Training Mode</vt:lpstr>
      <vt:lpstr>Procedure overview</vt:lpstr>
      <vt:lpstr>Procedure Overview Pre-Treatment: System Preparation</vt:lpstr>
      <vt:lpstr>Procedure Overview Pre-Treatment: Patient Preparation</vt:lpstr>
      <vt:lpstr>Procedure Overview Pre-Treatment: Patient Preparation</vt:lpstr>
      <vt:lpstr>Procedure Overview Pre-Treatment: Patient Preparation</vt:lpstr>
      <vt:lpstr>Procedure Overview Pre-Treatment: Patient Preparation</vt:lpstr>
      <vt:lpstr>Procedure Overview Treatment</vt:lpstr>
      <vt:lpstr>Procedure Overview Treatment</vt:lpstr>
      <vt:lpstr>Procedure Overview Treatment</vt:lpstr>
      <vt:lpstr>Procedure Overview Treatment</vt:lpstr>
      <vt:lpstr>Procedure Overview Treatment</vt:lpstr>
      <vt:lpstr>Procedure Overview Treatment</vt:lpstr>
      <vt:lpstr>Procedure Overview Post-Treatment and Follow-Up</vt:lpstr>
      <vt:lpstr>Procedure Overview Post-Treatment and Follow-Up</vt:lpstr>
      <vt:lpstr>PowerPoint Presentation</vt:lpstr>
    </vt:vector>
  </TitlesOfParts>
  <Company>Solta Medical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 Burdette</dc:creator>
  <cp:lastModifiedBy>Blake, Nick</cp:lastModifiedBy>
  <cp:revision>496</cp:revision>
  <cp:lastPrinted>2016-09-24T00:09:27Z</cp:lastPrinted>
  <dcterms:created xsi:type="dcterms:W3CDTF">2016-02-10T22:00:37Z</dcterms:created>
  <dcterms:modified xsi:type="dcterms:W3CDTF">2020-01-09T11:49:04Z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0x010100956DC512B67C074B8B528247A17A919B</vt:lpwstr>
  </property>
</Properties>
</file>